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</p:sldMasterIdLst>
  <p:notesMasterIdLst>
    <p:notesMasterId r:id="rId70"/>
  </p:notesMasterIdLst>
  <p:handoutMasterIdLst>
    <p:handoutMasterId r:id="rId71"/>
  </p:handoutMasterIdLst>
  <p:sldIdLst>
    <p:sldId id="2147479495" r:id="rId3"/>
    <p:sldId id="2147483647" r:id="rId4"/>
    <p:sldId id="267" r:id="rId5"/>
    <p:sldId id="295" r:id="rId6"/>
    <p:sldId id="298" r:id="rId7"/>
    <p:sldId id="297" r:id="rId8"/>
    <p:sldId id="277" r:id="rId9"/>
    <p:sldId id="314" r:id="rId10"/>
    <p:sldId id="315" r:id="rId11"/>
    <p:sldId id="316" r:id="rId12"/>
    <p:sldId id="278" r:id="rId13"/>
    <p:sldId id="319" r:id="rId14"/>
    <p:sldId id="323" r:id="rId15"/>
    <p:sldId id="320" r:id="rId16"/>
    <p:sldId id="321" r:id="rId17"/>
    <p:sldId id="325" r:id="rId18"/>
    <p:sldId id="326" r:id="rId19"/>
    <p:sldId id="276" r:id="rId20"/>
    <p:sldId id="2147482812" r:id="rId21"/>
    <p:sldId id="268" r:id="rId22"/>
    <p:sldId id="269" r:id="rId23"/>
    <p:sldId id="270" r:id="rId24"/>
    <p:sldId id="271" r:id="rId25"/>
    <p:sldId id="310" r:id="rId26"/>
    <p:sldId id="303" r:id="rId27"/>
    <p:sldId id="272" r:id="rId28"/>
    <p:sldId id="273" r:id="rId29"/>
    <p:sldId id="274" r:id="rId30"/>
    <p:sldId id="279" r:id="rId31"/>
    <p:sldId id="280" r:id="rId32"/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4" r:id="rId40"/>
    <p:sldId id="265" r:id="rId41"/>
    <p:sldId id="266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3" r:id="rId52"/>
    <p:sldId id="294" r:id="rId53"/>
    <p:sldId id="296" r:id="rId54"/>
    <p:sldId id="299" r:id="rId55"/>
    <p:sldId id="300" r:id="rId56"/>
    <p:sldId id="292" r:id="rId57"/>
    <p:sldId id="301" r:id="rId58"/>
    <p:sldId id="290" r:id="rId59"/>
    <p:sldId id="291" r:id="rId60"/>
    <p:sldId id="302" r:id="rId61"/>
    <p:sldId id="305" r:id="rId62"/>
    <p:sldId id="304" r:id="rId63"/>
    <p:sldId id="306" r:id="rId64"/>
    <p:sldId id="307" r:id="rId65"/>
    <p:sldId id="308" r:id="rId66"/>
    <p:sldId id="311" r:id="rId67"/>
    <p:sldId id="263" r:id="rId68"/>
    <p:sldId id="2147479526" r:id="rId6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A70"/>
    <a:srgbClr val="8660C5"/>
    <a:srgbClr val="F5F3F6"/>
    <a:srgbClr val="FFE399"/>
    <a:srgbClr val="D5EC8E"/>
    <a:srgbClr val="FF5B38"/>
    <a:srgbClr val="091F2C"/>
    <a:srgbClr val="288AC4"/>
    <a:srgbClr val="3A4953"/>
    <a:srgbClr val="4D3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4F54-CBCE-394F-9993-796E7C32CF67}" v="382" dt="2025-02-08T08:17:39.968"/>
    <p1510:client id="{C615252E-C83F-4D1D-8583-F2FF25EBDCB1}" v="1300" dt="2025-02-09T05:03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2/8/2025 9:03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2/8/2025 9:03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2/8/2025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4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98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5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90426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2/8/2025 9:03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5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8B59-DAF4-E241-8E04-28145A8C9EA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024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2/8/2025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2/8/2025 9:03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8B59-DAF4-E241-8E04-28145A8C9EA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392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8B59-DAF4-E241-8E04-28145A8C9EA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54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8B59-DAF4-E241-8E04-28145A8C9EA3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2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29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64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8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68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06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9" r:id="rId46"/>
    <p:sldLayoutId id="2147485600" r:id="rId47"/>
    <p:sldLayoutId id="214748560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Semantic Kernel Workshop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EF74-446B-7D4C-D080-E2FFAD143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06DA2F-7B1B-89E9-E22A-10329010F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691" y="1530212"/>
            <a:ext cx="3480897" cy="4078287"/>
            <a:chOff x="584691" y="2017713"/>
            <a:chExt cx="3480897" cy="3534370"/>
          </a:xfrm>
          <a:solidFill>
            <a:schemeClr val="tx1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3" name="Rounded Rectangle 9">
              <a:extLst>
                <a:ext uri="{FF2B5EF4-FFF2-40B4-BE49-F238E27FC236}">
                  <a16:creationId xmlns:a16="http://schemas.microsoft.com/office/drawing/2014/main" id="{B1372F17-BF8C-1432-E13E-36AC9F36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pic>
          <p:nvPicPr>
            <p:cNvPr id="4" name="Picture 52" descr="Dark pattern: Plus dots">
              <a:extLst>
                <a:ext uri="{FF2B5EF4-FFF2-40B4-BE49-F238E27FC236}">
                  <a16:creationId xmlns:a16="http://schemas.microsoft.com/office/drawing/2014/main" id="{5210E0C3-293C-98BD-8210-B0FD27C245D5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effectLst/>
          </p:spPr>
        </p:pic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68F6D736-F5F1-AE2C-91BC-8F6AA5AD0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</p:grpSp>
      <p:sp>
        <p:nvSpPr>
          <p:cNvPr id="6" name="Rectangle 5" descr="Infrastructure&#10;templates&#10;">
            <a:extLst>
              <a:ext uri="{FF2B5EF4-FFF2-40B4-BE49-F238E27FC236}">
                <a16:creationId xmlns:a16="http://schemas.microsoft.com/office/drawing/2014/main" id="{09537B15-BBE8-DD5A-EE71-606266293BD6}"/>
              </a:ext>
            </a:extLst>
          </p:cNvPr>
          <p:cNvSpPr/>
          <p:nvPr/>
        </p:nvSpPr>
        <p:spPr>
          <a:xfrm>
            <a:off x="1225578" y="2105441"/>
            <a:ext cx="2087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사전 학습 모델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7" name="Rectangle 6" descr="&#10;">
            <a:extLst>
              <a:ext uri="{FF2B5EF4-FFF2-40B4-BE49-F238E27FC236}">
                <a16:creationId xmlns:a16="http://schemas.microsoft.com/office/drawing/2014/main" id="{A0C7D28D-6351-F863-9FED-383A06FE336C}"/>
              </a:ext>
            </a:extLst>
          </p:cNvPr>
          <p:cNvSpPr/>
          <p:nvPr/>
        </p:nvSpPr>
        <p:spPr>
          <a:xfrm>
            <a:off x="578322" y="3131099"/>
            <a:ext cx="348726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쉽게 접근할 수 있고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,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커스터마이징 가능하며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신규 또는 기존의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엔</a:t>
            </a:r>
            <a:r>
              <a:rPr kumimoji="0" lang="ko-KR" altLang="en-US" b="0" i="0" u="none" strike="noStrike" kern="1200" cap="none" spc="0" normalizeH="0" noProof="0" err="1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터프라이즈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 애플리케이션과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손쉽게 통합시킬 수 있는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최신의 사전 학습 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AI 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모델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74EC0A-D704-9E4E-DCA6-33A33DF5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6591" y="1530212"/>
            <a:ext cx="3480897" cy="4074451"/>
            <a:chOff x="584691" y="2017713"/>
            <a:chExt cx="3480897" cy="3534370"/>
          </a:xfrm>
          <a:solidFill>
            <a:schemeClr val="tx1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7FCD01F1-61A4-31A2-2893-C95C34AA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52" descr="Dark pattern: Plus dots">
              <a:extLst>
                <a:ext uri="{FF2B5EF4-FFF2-40B4-BE49-F238E27FC236}">
                  <a16:creationId xmlns:a16="http://schemas.microsoft.com/office/drawing/2014/main" id="{B7843CCE-0354-24AC-F80A-7D71A3F44F8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FEF0543D-4638-F391-F36C-C6E3FD6DA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12" name="Rectangle 11" descr="&#10;">
            <a:extLst>
              <a:ext uri="{FF2B5EF4-FFF2-40B4-BE49-F238E27FC236}">
                <a16:creationId xmlns:a16="http://schemas.microsoft.com/office/drawing/2014/main" id="{54F617A4-5C16-89D0-EE17-CB42E43B85D6}"/>
              </a:ext>
            </a:extLst>
          </p:cNvPr>
          <p:cNvSpPr/>
          <p:nvPr/>
        </p:nvSpPr>
        <p:spPr>
          <a:xfrm>
            <a:off x="4968272" y="2105441"/>
            <a:ext cx="22580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확장성 및 고성능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D9376-D508-0FF6-2FF5-1CA95AA1E7FE}"/>
              </a:ext>
            </a:extLst>
          </p:cNvPr>
          <p:cNvSpPr/>
          <p:nvPr/>
        </p:nvSpPr>
        <p:spPr>
          <a:xfrm>
            <a:off x="4357084" y="3131099"/>
            <a:ext cx="3480404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다양한 출처에서 나오는</a:t>
            </a:r>
            <a:br>
              <a:rPr lang="en-US" altLang="ko-KR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대용량의 비정형 데이터를</a:t>
            </a:r>
            <a:br>
              <a:rPr lang="en-US" altLang="ko-KR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실시간으로 처리할 수 있는 능력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앱의 상황에 따라</a:t>
            </a:r>
            <a:br>
              <a:rPr lang="en-US" altLang="ko-KR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안정적인 성능을 유지한 채</a:t>
            </a:r>
            <a:br>
              <a:rPr lang="en-US" altLang="ko-KR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확장할 수 있는 애플리케이션 플랫폼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</p:txBody>
      </p:sp>
      <p:sp>
        <p:nvSpPr>
          <p:cNvPr id="14" name="Graphic 134">
            <a:extLst>
              <a:ext uri="{FF2B5EF4-FFF2-40B4-BE49-F238E27FC236}">
                <a16:creationId xmlns:a16="http://schemas.microsoft.com/office/drawing/2014/main" id="{D43D3C24-D0C9-1C07-133D-FF19748E1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51590" y="1299875"/>
            <a:ext cx="488819" cy="493776"/>
          </a:xfrm>
          <a:custGeom>
            <a:avLst/>
            <a:gdLst>
              <a:gd name="connsiteX0" fmla="*/ 286860 w 354356"/>
              <a:gd name="connsiteY0" fmla="*/ 193998 h 354307"/>
              <a:gd name="connsiteX1" fmla="*/ 298918 w 354356"/>
              <a:gd name="connsiteY1" fmla="*/ 164469 h 354307"/>
              <a:gd name="connsiteX2" fmla="*/ 185615 w 354356"/>
              <a:gd name="connsiteY2" fmla="*/ 164469 h 354307"/>
              <a:gd name="connsiteX3" fmla="*/ 156086 w 354356"/>
              <a:gd name="connsiteY3" fmla="*/ 134939 h 354307"/>
              <a:gd name="connsiteX4" fmla="*/ 156086 w 354356"/>
              <a:gd name="connsiteY4" fmla="*/ 0 h 354307"/>
              <a:gd name="connsiteX5" fmla="*/ 0 w 354356"/>
              <a:gd name="connsiteY5" fmla="*/ 160250 h 354307"/>
              <a:gd name="connsiteX6" fmla="*/ 151867 w 354356"/>
              <a:gd name="connsiteY6" fmla="*/ 320335 h 354307"/>
              <a:gd name="connsiteX7" fmla="*/ 151867 w 354356"/>
              <a:gd name="connsiteY7" fmla="*/ 295243 h 354307"/>
              <a:gd name="connsiteX8" fmla="*/ 194052 w 354356"/>
              <a:gd name="connsiteY8" fmla="*/ 253058 h 354307"/>
              <a:gd name="connsiteX9" fmla="*/ 219364 w 354356"/>
              <a:gd name="connsiteY9" fmla="*/ 261491 h 354307"/>
              <a:gd name="connsiteX10" fmla="*/ 219364 w 354356"/>
              <a:gd name="connsiteY10" fmla="*/ 244621 h 354307"/>
              <a:gd name="connsiteX11" fmla="*/ 261549 w 354356"/>
              <a:gd name="connsiteY11" fmla="*/ 202435 h 354307"/>
              <a:gd name="connsiteX12" fmla="*/ 286860 w 354356"/>
              <a:gd name="connsiteY12" fmla="*/ 210869 h 354307"/>
              <a:gd name="connsiteX13" fmla="*/ 286860 w 354356"/>
              <a:gd name="connsiteY13" fmla="*/ 193998 h 354307"/>
              <a:gd name="connsiteX14" fmla="*/ 181397 w 354356"/>
              <a:gd name="connsiteY14" fmla="*/ 1321 h 354307"/>
              <a:gd name="connsiteX15" fmla="*/ 181397 w 354356"/>
              <a:gd name="connsiteY15" fmla="*/ 134939 h 354307"/>
              <a:gd name="connsiteX16" fmla="*/ 185615 w 354356"/>
              <a:gd name="connsiteY16" fmla="*/ 139157 h 354307"/>
              <a:gd name="connsiteX17" fmla="*/ 319233 w 354356"/>
              <a:gd name="connsiteY17" fmla="*/ 139157 h 354307"/>
              <a:gd name="connsiteX18" fmla="*/ 181397 w 354356"/>
              <a:gd name="connsiteY18" fmla="*/ 1321 h 354307"/>
              <a:gd name="connsiteX19" fmla="*/ 329045 w 354356"/>
              <a:gd name="connsiteY19" fmla="*/ 168692 h 354307"/>
              <a:gd name="connsiteX20" fmla="*/ 303734 w 354356"/>
              <a:gd name="connsiteY20" fmla="*/ 194003 h 354307"/>
              <a:gd name="connsiteX21" fmla="*/ 303734 w 354356"/>
              <a:gd name="connsiteY21" fmla="*/ 328996 h 354307"/>
              <a:gd name="connsiteX22" fmla="*/ 329045 w 354356"/>
              <a:gd name="connsiteY22" fmla="*/ 354308 h 354307"/>
              <a:gd name="connsiteX23" fmla="*/ 354357 w 354356"/>
              <a:gd name="connsiteY23" fmla="*/ 328996 h 354307"/>
              <a:gd name="connsiteX24" fmla="*/ 354357 w 354356"/>
              <a:gd name="connsiteY24" fmla="*/ 194003 h 354307"/>
              <a:gd name="connsiteX25" fmla="*/ 329045 w 354356"/>
              <a:gd name="connsiteY25" fmla="*/ 168692 h 354307"/>
              <a:gd name="connsiteX26" fmla="*/ 194052 w 354356"/>
              <a:gd name="connsiteY26" fmla="*/ 269937 h 354307"/>
              <a:gd name="connsiteX27" fmla="*/ 168741 w 354356"/>
              <a:gd name="connsiteY27" fmla="*/ 295248 h 354307"/>
              <a:gd name="connsiteX28" fmla="*/ 168741 w 354356"/>
              <a:gd name="connsiteY28" fmla="*/ 328996 h 354307"/>
              <a:gd name="connsiteX29" fmla="*/ 194052 w 354356"/>
              <a:gd name="connsiteY29" fmla="*/ 354308 h 354307"/>
              <a:gd name="connsiteX30" fmla="*/ 219364 w 354356"/>
              <a:gd name="connsiteY30" fmla="*/ 328996 h 354307"/>
              <a:gd name="connsiteX31" fmla="*/ 219364 w 354356"/>
              <a:gd name="connsiteY31" fmla="*/ 295248 h 354307"/>
              <a:gd name="connsiteX32" fmla="*/ 194052 w 354356"/>
              <a:gd name="connsiteY32" fmla="*/ 269937 h 354307"/>
              <a:gd name="connsiteX33" fmla="*/ 236238 w 354356"/>
              <a:gd name="connsiteY33" fmla="*/ 244626 h 354307"/>
              <a:gd name="connsiteX34" fmla="*/ 261549 w 354356"/>
              <a:gd name="connsiteY34" fmla="*/ 219315 h 354307"/>
              <a:gd name="connsiteX35" fmla="*/ 286860 w 354356"/>
              <a:gd name="connsiteY35" fmla="*/ 244626 h 354307"/>
              <a:gd name="connsiteX36" fmla="*/ 286860 w 354356"/>
              <a:gd name="connsiteY36" fmla="*/ 328996 h 354307"/>
              <a:gd name="connsiteX37" fmla="*/ 261549 w 354356"/>
              <a:gd name="connsiteY37" fmla="*/ 354308 h 354307"/>
              <a:gd name="connsiteX38" fmla="*/ 236238 w 354356"/>
              <a:gd name="connsiteY38" fmla="*/ 328996 h 354307"/>
              <a:gd name="connsiteX39" fmla="*/ 236238 w 354356"/>
              <a:gd name="connsiteY39" fmla="*/ 244626 h 35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4356" h="354307">
                <a:moveTo>
                  <a:pt x="286860" y="193998"/>
                </a:moveTo>
                <a:cubicBezTo>
                  <a:pt x="286860" y="182500"/>
                  <a:pt x="291460" y="172077"/>
                  <a:pt x="298918" y="164469"/>
                </a:cubicBezTo>
                <a:lnTo>
                  <a:pt x="185615" y="164469"/>
                </a:lnTo>
                <a:cubicBezTo>
                  <a:pt x="169307" y="164469"/>
                  <a:pt x="156086" y="151248"/>
                  <a:pt x="156086" y="134939"/>
                </a:cubicBezTo>
                <a:lnTo>
                  <a:pt x="156086" y="0"/>
                </a:lnTo>
                <a:cubicBezTo>
                  <a:pt x="69502" y="2237"/>
                  <a:pt x="0" y="73127"/>
                  <a:pt x="0" y="160250"/>
                </a:cubicBezTo>
                <a:cubicBezTo>
                  <a:pt x="0" y="245954"/>
                  <a:pt x="67256" y="315948"/>
                  <a:pt x="151867" y="320335"/>
                </a:cubicBezTo>
                <a:lnTo>
                  <a:pt x="151867" y="295243"/>
                </a:lnTo>
                <a:cubicBezTo>
                  <a:pt x="151867" y="271945"/>
                  <a:pt x="170754" y="253058"/>
                  <a:pt x="194052" y="253058"/>
                </a:cubicBezTo>
                <a:cubicBezTo>
                  <a:pt x="203549" y="253058"/>
                  <a:pt x="212314" y="256196"/>
                  <a:pt x="219364" y="261491"/>
                </a:cubicBezTo>
                <a:lnTo>
                  <a:pt x="219364" y="244621"/>
                </a:lnTo>
                <a:cubicBezTo>
                  <a:pt x="219364" y="221323"/>
                  <a:pt x="238251" y="202435"/>
                  <a:pt x="261549" y="202435"/>
                </a:cubicBezTo>
                <a:cubicBezTo>
                  <a:pt x="271046" y="202435"/>
                  <a:pt x="279810" y="205574"/>
                  <a:pt x="286860" y="210869"/>
                </a:cubicBezTo>
                <a:lnTo>
                  <a:pt x="286860" y="193998"/>
                </a:lnTo>
                <a:close/>
                <a:moveTo>
                  <a:pt x="181397" y="1321"/>
                </a:moveTo>
                <a:lnTo>
                  <a:pt x="181397" y="134939"/>
                </a:lnTo>
                <a:cubicBezTo>
                  <a:pt x="181397" y="137269"/>
                  <a:pt x="183285" y="139157"/>
                  <a:pt x="185615" y="139157"/>
                </a:cubicBezTo>
                <a:lnTo>
                  <a:pt x="319233" y="139157"/>
                </a:lnTo>
                <a:cubicBezTo>
                  <a:pt x="309814" y="67494"/>
                  <a:pt x="253060" y="10740"/>
                  <a:pt x="181397" y="1321"/>
                </a:cubicBezTo>
                <a:close/>
                <a:moveTo>
                  <a:pt x="329045" y="168692"/>
                </a:moveTo>
                <a:cubicBezTo>
                  <a:pt x="315067" y="168692"/>
                  <a:pt x="303734" y="180023"/>
                  <a:pt x="303734" y="194003"/>
                </a:cubicBezTo>
                <a:lnTo>
                  <a:pt x="303734" y="328996"/>
                </a:lnTo>
                <a:cubicBezTo>
                  <a:pt x="303734" y="342975"/>
                  <a:pt x="315067" y="354308"/>
                  <a:pt x="329045" y="354308"/>
                </a:cubicBezTo>
                <a:cubicBezTo>
                  <a:pt x="343024" y="354308"/>
                  <a:pt x="354357" y="342975"/>
                  <a:pt x="354357" y="328996"/>
                </a:cubicBezTo>
                <a:lnTo>
                  <a:pt x="354357" y="194003"/>
                </a:lnTo>
                <a:cubicBezTo>
                  <a:pt x="354357" y="180023"/>
                  <a:pt x="343024" y="168692"/>
                  <a:pt x="329045" y="168692"/>
                </a:cubicBezTo>
                <a:close/>
                <a:moveTo>
                  <a:pt x="194052" y="269937"/>
                </a:moveTo>
                <a:cubicBezTo>
                  <a:pt x="180074" y="269937"/>
                  <a:pt x="168741" y="281270"/>
                  <a:pt x="168741" y="295248"/>
                </a:cubicBezTo>
                <a:lnTo>
                  <a:pt x="168741" y="328996"/>
                </a:lnTo>
                <a:cubicBezTo>
                  <a:pt x="168741" y="342975"/>
                  <a:pt x="180074" y="354308"/>
                  <a:pt x="194052" y="354308"/>
                </a:cubicBezTo>
                <a:cubicBezTo>
                  <a:pt x="208031" y="354308"/>
                  <a:pt x="219364" y="342975"/>
                  <a:pt x="219364" y="328996"/>
                </a:cubicBezTo>
                <a:lnTo>
                  <a:pt x="219364" y="295248"/>
                </a:lnTo>
                <a:cubicBezTo>
                  <a:pt x="219364" y="281270"/>
                  <a:pt x="208031" y="269937"/>
                  <a:pt x="194052" y="269937"/>
                </a:cubicBezTo>
                <a:close/>
                <a:moveTo>
                  <a:pt x="236238" y="244626"/>
                </a:moveTo>
                <a:cubicBezTo>
                  <a:pt x="236238" y="230645"/>
                  <a:pt x="247570" y="219315"/>
                  <a:pt x="261549" y="219315"/>
                </a:cubicBezTo>
                <a:cubicBezTo>
                  <a:pt x="275527" y="219315"/>
                  <a:pt x="286860" y="230645"/>
                  <a:pt x="286860" y="244626"/>
                </a:cubicBezTo>
                <a:lnTo>
                  <a:pt x="286860" y="328996"/>
                </a:lnTo>
                <a:cubicBezTo>
                  <a:pt x="286860" y="342975"/>
                  <a:pt x="275527" y="354308"/>
                  <a:pt x="261549" y="354308"/>
                </a:cubicBezTo>
                <a:cubicBezTo>
                  <a:pt x="247570" y="354308"/>
                  <a:pt x="236238" y="342975"/>
                  <a:pt x="236238" y="328996"/>
                </a:cubicBezTo>
                <a:lnTo>
                  <a:pt x="236238" y="244626"/>
                </a:lnTo>
                <a:close/>
              </a:path>
            </a:pathLst>
          </a:custGeom>
          <a:solidFill>
            <a:srgbClr val="8660C5">
              <a:alpha val="30000"/>
            </a:srgbClr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8837591A-14E8-D314-DAEF-9BA2F4A39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102952" y="1318439"/>
            <a:ext cx="505749" cy="502920"/>
          </a:xfrm>
          <a:custGeom>
            <a:avLst/>
            <a:gdLst>
              <a:gd name="connsiteX0" fmla="*/ 7144 w 161941"/>
              <a:gd name="connsiteY0" fmla="*/ 0 h 138129"/>
              <a:gd name="connsiteX1" fmla="*/ 0 w 161941"/>
              <a:gd name="connsiteY1" fmla="*/ 7144 h 138129"/>
              <a:gd name="connsiteX2" fmla="*/ 7144 w 161941"/>
              <a:gd name="connsiteY2" fmla="*/ 14288 h 138129"/>
              <a:gd name="connsiteX3" fmla="*/ 54769 w 161941"/>
              <a:gd name="connsiteY3" fmla="*/ 14288 h 138129"/>
              <a:gd name="connsiteX4" fmla="*/ 61913 w 161941"/>
              <a:gd name="connsiteY4" fmla="*/ 7144 h 138129"/>
              <a:gd name="connsiteX5" fmla="*/ 54769 w 161941"/>
              <a:gd name="connsiteY5" fmla="*/ 0 h 138129"/>
              <a:gd name="connsiteX6" fmla="*/ 7144 w 161941"/>
              <a:gd name="connsiteY6" fmla="*/ 0 h 138129"/>
              <a:gd name="connsiteX7" fmla="*/ 35719 w 161941"/>
              <a:gd name="connsiteY7" fmla="*/ 28575 h 138129"/>
              <a:gd name="connsiteX8" fmla="*/ 28575 w 161941"/>
              <a:gd name="connsiteY8" fmla="*/ 35719 h 138129"/>
              <a:gd name="connsiteX9" fmla="*/ 35719 w 161941"/>
              <a:gd name="connsiteY9" fmla="*/ 42863 h 138129"/>
              <a:gd name="connsiteX10" fmla="*/ 78581 w 161941"/>
              <a:gd name="connsiteY10" fmla="*/ 42863 h 138129"/>
              <a:gd name="connsiteX11" fmla="*/ 85725 w 161941"/>
              <a:gd name="connsiteY11" fmla="*/ 35719 h 138129"/>
              <a:gd name="connsiteX12" fmla="*/ 78581 w 161941"/>
              <a:gd name="connsiteY12" fmla="*/ 28575 h 138129"/>
              <a:gd name="connsiteX13" fmla="*/ 35719 w 161941"/>
              <a:gd name="connsiteY13" fmla="*/ 28575 h 138129"/>
              <a:gd name="connsiteX14" fmla="*/ 19050 w 161941"/>
              <a:gd name="connsiteY14" fmla="*/ 64294 h 138129"/>
              <a:gd name="connsiteX15" fmla="*/ 26194 w 161941"/>
              <a:gd name="connsiteY15" fmla="*/ 57150 h 138129"/>
              <a:gd name="connsiteX16" fmla="*/ 116681 w 161941"/>
              <a:gd name="connsiteY16" fmla="*/ 57150 h 138129"/>
              <a:gd name="connsiteX17" fmla="*/ 118334 w 161941"/>
              <a:gd name="connsiteY17" fmla="*/ 57342 h 138129"/>
              <a:gd name="connsiteX18" fmla="*/ 104238 w 161941"/>
              <a:gd name="connsiteY18" fmla="*/ 71438 h 138129"/>
              <a:gd name="connsiteX19" fmla="*/ 26194 w 161941"/>
              <a:gd name="connsiteY19" fmla="*/ 71438 h 138129"/>
              <a:gd name="connsiteX20" fmla="*/ 19050 w 161941"/>
              <a:gd name="connsiteY20" fmla="*/ 64294 h 138129"/>
              <a:gd name="connsiteX21" fmla="*/ 78806 w 161941"/>
              <a:gd name="connsiteY21" fmla="*/ 96870 h 138129"/>
              <a:gd name="connsiteX22" fmla="*/ 88120 w 161941"/>
              <a:gd name="connsiteY22" fmla="*/ 87556 h 138129"/>
              <a:gd name="connsiteX23" fmla="*/ 83344 w 161941"/>
              <a:gd name="connsiteY23" fmla="*/ 85725 h 138129"/>
              <a:gd name="connsiteX24" fmla="*/ 7144 w 161941"/>
              <a:gd name="connsiteY24" fmla="*/ 85725 h 138129"/>
              <a:gd name="connsiteX25" fmla="*/ 0 w 161941"/>
              <a:gd name="connsiteY25" fmla="*/ 92869 h 138129"/>
              <a:gd name="connsiteX26" fmla="*/ 7144 w 161941"/>
              <a:gd name="connsiteY26" fmla="*/ 100013 h 138129"/>
              <a:gd name="connsiteX27" fmla="*/ 76067 w 161941"/>
              <a:gd name="connsiteY27" fmla="*/ 100013 h 138129"/>
              <a:gd name="connsiteX28" fmla="*/ 78806 w 161941"/>
              <a:gd name="connsiteY28" fmla="*/ 96870 h 138129"/>
              <a:gd name="connsiteX29" fmla="*/ 100013 w 161941"/>
              <a:gd name="connsiteY29" fmla="*/ 35719 h 138129"/>
              <a:gd name="connsiteX30" fmla="*/ 107156 w 161941"/>
              <a:gd name="connsiteY30" fmla="*/ 28575 h 138129"/>
              <a:gd name="connsiteX31" fmla="*/ 135731 w 161941"/>
              <a:gd name="connsiteY31" fmla="*/ 28575 h 138129"/>
              <a:gd name="connsiteX32" fmla="*/ 142875 w 161941"/>
              <a:gd name="connsiteY32" fmla="*/ 35719 h 138129"/>
              <a:gd name="connsiteX33" fmla="*/ 135731 w 161941"/>
              <a:gd name="connsiteY33" fmla="*/ 42863 h 138129"/>
              <a:gd name="connsiteX34" fmla="*/ 107156 w 161941"/>
              <a:gd name="connsiteY34" fmla="*/ 42863 h 138129"/>
              <a:gd name="connsiteX35" fmla="*/ 100013 w 161941"/>
              <a:gd name="connsiteY35" fmla="*/ 35719 h 138129"/>
              <a:gd name="connsiteX36" fmla="*/ 83344 w 161941"/>
              <a:gd name="connsiteY36" fmla="*/ 0 h 138129"/>
              <a:gd name="connsiteX37" fmla="*/ 76200 w 161941"/>
              <a:gd name="connsiteY37" fmla="*/ 7144 h 138129"/>
              <a:gd name="connsiteX38" fmla="*/ 83344 w 161941"/>
              <a:gd name="connsiteY38" fmla="*/ 14288 h 138129"/>
              <a:gd name="connsiteX39" fmla="*/ 145256 w 161941"/>
              <a:gd name="connsiteY39" fmla="*/ 14288 h 138129"/>
              <a:gd name="connsiteX40" fmla="*/ 152400 w 161941"/>
              <a:gd name="connsiteY40" fmla="*/ 7144 h 138129"/>
              <a:gd name="connsiteX41" fmla="*/ 145256 w 161941"/>
              <a:gd name="connsiteY41" fmla="*/ 0 h 138129"/>
              <a:gd name="connsiteX42" fmla="*/ 83344 w 161941"/>
              <a:gd name="connsiteY42" fmla="*/ 0 h 138129"/>
              <a:gd name="connsiteX43" fmla="*/ 85533 w 161941"/>
              <a:gd name="connsiteY43" fmla="*/ 103605 h 138129"/>
              <a:gd name="connsiteX44" fmla="*/ 131533 w 161941"/>
              <a:gd name="connsiteY44" fmla="*/ 57605 h 138129"/>
              <a:gd name="connsiteX45" fmla="*/ 156724 w 161941"/>
              <a:gd name="connsiteY45" fmla="*/ 57605 h 138129"/>
              <a:gd name="connsiteX46" fmla="*/ 156724 w 161941"/>
              <a:gd name="connsiteY46" fmla="*/ 82797 h 138129"/>
              <a:gd name="connsiteX47" fmla="*/ 110724 w 161941"/>
              <a:gd name="connsiteY47" fmla="*/ 128797 h 138129"/>
              <a:gd name="connsiteX48" fmla="*/ 101002 w 161941"/>
              <a:gd name="connsiteY48" fmla="*/ 134302 h 138129"/>
              <a:gd name="connsiteX49" fmla="*/ 86735 w 161941"/>
              <a:gd name="connsiteY49" fmla="*/ 137869 h 138129"/>
              <a:gd name="connsiteX50" fmla="*/ 76461 w 161941"/>
              <a:gd name="connsiteY50" fmla="*/ 127595 h 138129"/>
              <a:gd name="connsiteX51" fmla="*/ 80027 w 161941"/>
              <a:gd name="connsiteY51" fmla="*/ 113327 h 138129"/>
              <a:gd name="connsiteX52" fmla="*/ 85533 w 161941"/>
              <a:gd name="connsiteY52" fmla="*/ 103605 h 13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1941" h="138129">
                <a:moveTo>
                  <a:pt x="7144" y="0"/>
                </a:moveTo>
                <a:cubicBezTo>
                  <a:pt x="3198" y="0"/>
                  <a:pt x="0" y="3198"/>
                  <a:pt x="0" y="7144"/>
                </a:cubicBezTo>
                <a:cubicBezTo>
                  <a:pt x="0" y="11089"/>
                  <a:pt x="3198" y="14288"/>
                  <a:pt x="7144" y="14288"/>
                </a:cubicBezTo>
                <a:lnTo>
                  <a:pt x="54769" y="14288"/>
                </a:lnTo>
                <a:cubicBezTo>
                  <a:pt x="58714" y="14288"/>
                  <a:pt x="61913" y="11089"/>
                  <a:pt x="61913" y="7144"/>
                </a:cubicBezTo>
                <a:cubicBezTo>
                  <a:pt x="61913" y="3198"/>
                  <a:pt x="58714" y="0"/>
                  <a:pt x="54769" y="0"/>
                </a:cubicBezTo>
                <a:lnTo>
                  <a:pt x="7144" y="0"/>
                </a:lnTo>
                <a:close/>
                <a:moveTo>
                  <a:pt x="35719" y="28575"/>
                </a:moveTo>
                <a:cubicBezTo>
                  <a:pt x="31773" y="28575"/>
                  <a:pt x="28575" y="31773"/>
                  <a:pt x="28575" y="35719"/>
                </a:cubicBezTo>
                <a:cubicBezTo>
                  <a:pt x="28575" y="39664"/>
                  <a:pt x="31773" y="42863"/>
                  <a:pt x="35719" y="42863"/>
                </a:cubicBezTo>
                <a:lnTo>
                  <a:pt x="78581" y="42863"/>
                </a:lnTo>
                <a:cubicBezTo>
                  <a:pt x="82527" y="42863"/>
                  <a:pt x="85725" y="39664"/>
                  <a:pt x="85725" y="35719"/>
                </a:cubicBezTo>
                <a:cubicBezTo>
                  <a:pt x="85725" y="31773"/>
                  <a:pt x="82527" y="28575"/>
                  <a:pt x="78581" y="28575"/>
                </a:cubicBezTo>
                <a:lnTo>
                  <a:pt x="35719" y="28575"/>
                </a:lnTo>
                <a:close/>
                <a:moveTo>
                  <a:pt x="19050" y="64294"/>
                </a:moveTo>
                <a:cubicBezTo>
                  <a:pt x="19050" y="60348"/>
                  <a:pt x="22248" y="57150"/>
                  <a:pt x="26194" y="57150"/>
                </a:cubicBezTo>
                <a:lnTo>
                  <a:pt x="116681" y="57150"/>
                </a:lnTo>
                <a:cubicBezTo>
                  <a:pt x="117250" y="57150"/>
                  <a:pt x="117803" y="57217"/>
                  <a:pt x="118334" y="57342"/>
                </a:cubicBezTo>
                <a:lnTo>
                  <a:pt x="104238" y="71438"/>
                </a:lnTo>
                <a:lnTo>
                  <a:pt x="26194" y="71438"/>
                </a:lnTo>
                <a:cubicBezTo>
                  <a:pt x="22248" y="71438"/>
                  <a:pt x="19050" y="68239"/>
                  <a:pt x="19050" y="64294"/>
                </a:cubicBezTo>
                <a:close/>
                <a:moveTo>
                  <a:pt x="78806" y="96870"/>
                </a:moveTo>
                <a:lnTo>
                  <a:pt x="88120" y="87556"/>
                </a:lnTo>
                <a:cubicBezTo>
                  <a:pt x="86854" y="86417"/>
                  <a:pt x="85180" y="85725"/>
                  <a:pt x="83344" y="85725"/>
                </a:cubicBezTo>
                <a:lnTo>
                  <a:pt x="7144" y="85725"/>
                </a:lnTo>
                <a:cubicBezTo>
                  <a:pt x="3198" y="85725"/>
                  <a:pt x="0" y="88924"/>
                  <a:pt x="0" y="92869"/>
                </a:cubicBezTo>
                <a:cubicBezTo>
                  <a:pt x="0" y="96814"/>
                  <a:pt x="3198" y="100013"/>
                  <a:pt x="7144" y="100013"/>
                </a:cubicBezTo>
                <a:lnTo>
                  <a:pt x="76067" y="100013"/>
                </a:lnTo>
                <a:cubicBezTo>
                  <a:pt x="76904" y="98908"/>
                  <a:pt x="77818" y="97857"/>
                  <a:pt x="78806" y="96870"/>
                </a:cubicBezTo>
                <a:close/>
                <a:moveTo>
                  <a:pt x="100013" y="35719"/>
                </a:moveTo>
                <a:cubicBezTo>
                  <a:pt x="100013" y="31773"/>
                  <a:pt x="103211" y="28575"/>
                  <a:pt x="107156" y="28575"/>
                </a:cubicBezTo>
                <a:lnTo>
                  <a:pt x="135731" y="28575"/>
                </a:lnTo>
                <a:cubicBezTo>
                  <a:pt x="139677" y="28575"/>
                  <a:pt x="142875" y="31773"/>
                  <a:pt x="142875" y="35719"/>
                </a:cubicBezTo>
                <a:cubicBezTo>
                  <a:pt x="142875" y="39664"/>
                  <a:pt x="139677" y="42863"/>
                  <a:pt x="135731" y="42863"/>
                </a:cubicBezTo>
                <a:lnTo>
                  <a:pt x="107156" y="42863"/>
                </a:lnTo>
                <a:cubicBezTo>
                  <a:pt x="103211" y="42863"/>
                  <a:pt x="100013" y="39664"/>
                  <a:pt x="100013" y="35719"/>
                </a:cubicBezTo>
                <a:close/>
                <a:moveTo>
                  <a:pt x="83344" y="0"/>
                </a:moveTo>
                <a:cubicBezTo>
                  <a:pt x="79399" y="0"/>
                  <a:pt x="76200" y="3198"/>
                  <a:pt x="76200" y="7144"/>
                </a:cubicBezTo>
                <a:cubicBezTo>
                  <a:pt x="76200" y="11089"/>
                  <a:pt x="79399" y="14288"/>
                  <a:pt x="83344" y="14288"/>
                </a:cubicBezTo>
                <a:lnTo>
                  <a:pt x="145256" y="14288"/>
                </a:lnTo>
                <a:cubicBezTo>
                  <a:pt x="149202" y="14288"/>
                  <a:pt x="152400" y="11089"/>
                  <a:pt x="152400" y="7144"/>
                </a:cubicBezTo>
                <a:cubicBezTo>
                  <a:pt x="152400" y="3198"/>
                  <a:pt x="149202" y="0"/>
                  <a:pt x="145256" y="0"/>
                </a:cubicBezTo>
                <a:lnTo>
                  <a:pt x="83344" y="0"/>
                </a:lnTo>
                <a:close/>
                <a:moveTo>
                  <a:pt x="85533" y="103605"/>
                </a:moveTo>
                <a:lnTo>
                  <a:pt x="131533" y="57605"/>
                </a:lnTo>
                <a:cubicBezTo>
                  <a:pt x="138489" y="50648"/>
                  <a:pt x="149768" y="50648"/>
                  <a:pt x="156724" y="57605"/>
                </a:cubicBezTo>
                <a:cubicBezTo>
                  <a:pt x="163680" y="64561"/>
                  <a:pt x="163680" y="75840"/>
                  <a:pt x="156724" y="82797"/>
                </a:cubicBezTo>
                <a:lnTo>
                  <a:pt x="110724" y="128797"/>
                </a:lnTo>
                <a:cubicBezTo>
                  <a:pt x="108042" y="131479"/>
                  <a:pt x="104682" y="133381"/>
                  <a:pt x="101002" y="134302"/>
                </a:cubicBezTo>
                <a:lnTo>
                  <a:pt x="86735" y="137869"/>
                </a:lnTo>
                <a:cubicBezTo>
                  <a:pt x="80530" y="139419"/>
                  <a:pt x="74909" y="133800"/>
                  <a:pt x="76461" y="127595"/>
                </a:cubicBezTo>
                <a:lnTo>
                  <a:pt x="80027" y="113327"/>
                </a:lnTo>
                <a:cubicBezTo>
                  <a:pt x="80947" y="109648"/>
                  <a:pt x="82850" y="106288"/>
                  <a:pt x="85533" y="103605"/>
                </a:cubicBezTo>
                <a:close/>
              </a:path>
            </a:pathLst>
          </a:custGeom>
          <a:solidFill>
            <a:srgbClr val="8660C5">
              <a:alpha val="30000"/>
            </a:srgbClr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5A4A45-C00F-3206-9603-2BB45A98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28000" y="1499733"/>
            <a:ext cx="3480897" cy="4078286"/>
            <a:chOff x="584691" y="2017713"/>
            <a:chExt cx="3480897" cy="3534370"/>
          </a:xfrm>
          <a:solidFill>
            <a:schemeClr val="tx1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8C6DA0DD-225B-F0B2-7210-07A5368E7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8" name="Picture 52" descr="Dark pattern: Plus dots">
              <a:extLst>
                <a:ext uri="{FF2B5EF4-FFF2-40B4-BE49-F238E27FC236}">
                  <a16:creationId xmlns:a16="http://schemas.microsoft.com/office/drawing/2014/main" id="{A13946AC-2830-611C-6A11-F38F29EC055D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19" name="Rounded Rectangle 29">
              <a:extLst>
                <a:ext uri="{FF2B5EF4-FFF2-40B4-BE49-F238E27FC236}">
                  <a16:creationId xmlns:a16="http://schemas.microsoft.com/office/drawing/2014/main" id="{9B353586-5640-1A42-D509-E9C3FA1B1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20" name="Rectangle 19" descr="&#10;">
            <a:extLst>
              <a:ext uri="{FF2B5EF4-FFF2-40B4-BE49-F238E27FC236}">
                <a16:creationId xmlns:a16="http://schemas.microsoft.com/office/drawing/2014/main" id="{6F1C7A03-615F-6F2A-F125-CFAA5C038820}"/>
              </a:ext>
            </a:extLst>
          </p:cNvPr>
          <p:cNvSpPr/>
          <p:nvPr/>
        </p:nvSpPr>
        <p:spPr>
          <a:xfrm>
            <a:off x="8687896" y="2105441"/>
            <a:ext cx="23611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앱 배포절차 단순화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7DFDEC-3649-968B-01E3-5D8F82BA54A2}"/>
              </a:ext>
            </a:extLst>
          </p:cNvPr>
          <p:cNvSpPr/>
          <p:nvPr/>
        </p:nvSpPr>
        <p:spPr>
          <a:xfrm>
            <a:off x="8129587" y="3108726"/>
            <a:ext cx="347772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개발자 스스로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개발 언어를 선택해서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빠르고 안전하게 개발해서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배포할 수 있는 개발자 친화적인 환경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기존의 비용 및 시간 의존적인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앱 배포절차를 단순화시켜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빠르고 잦은 </a:t>
            </a:r>
            <a:r>
              <a:rPr lang="ko-KR" altLang="en-US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이터레이션</a:t>
            </a: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가능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096F51-5CB6-7EE5-86F6-A66F70E41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42790" y="1249501"/>
            <a:ext cx="548640" cy="548640"/>
          </a:xfrm>
          <a:custGeom>
            <a:avLst/>
            <a:gdLst>
              <a:gd name="connsiteX0" fmla="*/ 174209 w 594360"/>
              <a:gd name="connsiteY0" fmla="*/ 516792 h 594361"/>
              <a:gd name="connsiteX1" fmla="*/ 190028 w 594360"/>
              <a:gd name="connsiteY1" fmla="*/ 524017 h 594361"/>
              <a:gd name="connsiteX2" fmla="*/ 188894 w 594360"/>
              <a:gd name="connsiteY2" fmla="*/ 556167 h 594361"/>
              <a:gd name="connsiteX3" fmla="*/ 188924 w 594360"/>
              <a:gd name="connsiteY3" fmla="*/ 556167 h 594361"/>
              <a:gd name="connsiteX4" fmla="*/ 156819 w 594360"/>
              <a:gd name="connsiteY4" fmla="*/ 588256 h 594361"/>
              <a:gd name="connsiteX5" fmla="*/ 125848 w 594360"/>
              <a:gd name="connsiteY5" fmla="*/ 588256 h 594361"/>
              <a:gd name="connsiteX6" fmla="*/ 124715 w 594360"/>
              <a:gd name="connsiteY6" fmla="*/ 556106 h 594361"/>
              <a:gd name="connsiteX7" fmla="*/ 156789 w 594360"/>
              <a:gd name="connsiteY7" fmla="*/ 524017 h 594361"/>
              <a:gd name="connsiteX8" fmla="*/ 157922 w 594360"/>
              <a:gd name="connsiteY8" fmla="*/ 522883 h 594361"/>
              <a:gd name="connsiteX9" fmla="*/ 174209 w 594360"/>
              <a:gd name="connsiteY9" fmla="*/ 516792 h 594361"/>
              <a:gd name="connsiteX10" fmla="*/ 113755 w 594360"/>
              <a:gd name="connsiteY10" fmla="*/ 458586 h 594361"/>
              <a:gd name="connsiteX11" fmla="*/ 129532 w 594360"/>
              <a:gd name="connsiteY11" fmla="*/ 464980 h 594361"/>
              <a:gd name="connsiteX12" fmla="*/ 130076 w 594360"/>
              <a:gd name="connsiteY12" fmla="*/ 497145 h 594361"/>
              <a:gd name="connsiteX13" fmla="*/ 55113 w 594360"/>
              <a:gd name="connsiteY13" fmla="*/ 572181 h 594361"/>
              <a:gd name="connsiteX14" fmla="*/ 23551 w 594360"/>
              <a:gd name="connsiteY14" fmla="*/ 572196 h 594361"/>
              <a:gd name="connsiteX15" fmla="*/ 22978 w 594360"/>
              <a:gd name="connsiteY15" fmla="*/ 540031 h 594361"/>
              <a:gd name="connsiteX16" fmla="*/ 97970 w 594360"/>
              <a:gd name="connsiteY16" fmla="*/ 464965 h 594361"/>
              <a:gd name="connsiteX17" fmla="*/ 113755 w 594360"/>
              <a:gd name="connsiteY17" fmla="*/ 458586 h 594361"/>
              <a:gd name="connsiteX18" fmla="*/ 55091 w 594360"/>
              <a:gd name="connsiteY18" fmla="*/ 399336 h 594361"/>
              <a:gd name="connsiteX19" fmla="*/ 71155 w 594360"/>
              <a:gd name="connsiteY19" fmla="*/ 405995 h 594361"/>
              <a:gd name="connsiteX20" fmla="*/ 71166 w 594360"/>
              <a:gd name="connsiteY20" fmla="*/ 406004 h 594361"/>
              <a:gd name="connsiteX21" fmla="*/ 71166 w 594360"/>
              <a:gd name="connsiteY21" fmla="*/ 438154 h 594361"/>
              <a:gd name="connsiteX22" fmla="*/ 39061 w 594360"/>
              <a:gd name="connsiteY22" fmla="*/ 470303 h 594361"/>
              <a:gd name="connsiteX23" fmla="*/ 6941 w 594360"/>
              <a:gd name="connsiteY23" fmla="*/ 470876 h 594361"/>
              <a:gd name="connsiteX24" fmla="*/ 6368 w 594360"/>
              <a:gd name="connsiteY24" fmla="*/ 438711 h 594361"/>
              <a:gd name="connsiteX25" fmla="*/ 6926 w 594360"/>
              <a:gd name="connsiteY25" fmla="*/ 438154 h 594361"/>
              <a:gd name="connsiteX26" fmla="*/ 39031 w 594360"/>
              <a:gd name="connsiteY26" fmla="*/ 406004 h 594361"/>
              <a:gd name="connsiteX27" fmla="*/ 55091 w 594360"/>
              <a:gd name="connsiteY27" fmla="*/ 399336 h 594361"/>
              <a:gd name="connsiteX28" fmla="*/ 376455 w 594360"/>
              <a:gd name="connsiteY28" fmla="*/ 187879 h 594361"/>
              <a:gd name="connsiteX29" fmla="*/ 355037 w 594360"/>
              <a:gd name="connsiteY29" fmla="*/ 196773 h 594361"/>
              <a:gd name="connsiteX30" fmla="*/ 355052 w 594360"/>
              <a:gd name="connsiteY30" fmla="*/ 239674 h 594361"/>
              <a:gd name="connsiteX31" fmla="*/ 397878 w 594360"/>
              <a:gd name="connsiteY31" fmla="*/ 238928 h 594361"/>
              <a:gd name="connsiteX32" fmla="*/ 397878 w 594360"/>
              <a:gd name="connsiteY32" fmla="*/ 196787 h 594361"/>
              <a:gd name="connsiteX33" fmla="*/ 397878 w 594360"/>
              <a:gd name="connsiteY33" fmla="*/ 196757 h 594361"/>
              <a:gd name="connsiteX34" fmla="*/ 376455 w 594360"/>
              <a:gd name="connsiteY34" fmla="*/ 187879 h 594361"/>
              <a:gd name="connsiteX35" fmla="*/ 376465 w 594360"/>
              <a:gd name="connsiteY35" fmla="*/ 142396 h 594361"/>
              <a:gd name="connsiteX36" fmla="*/ 430013 w 594360"/>
              <a:gd name="connsiteY36" fmla="*/ 164607 h 594361"/>
              <a:gd name="connsiteX37" fmla="*/ 430013 w 594360"/>
              <a:gd name="connsiteY37" fmla="*/ 271854 h 594361"/>
              <a:gd name="connsiteX38" fmla="*/ 322917 w 594360"/>
              <a:gd name="connsiteY38" fmla="*/ 271854 h 594361"/>
              <a:gd name="connsiteX39" fmla="*/ 322917 w 594360"/>
              <a:gd name="connsiteY39" fmla="*/ 164607 h 594361"/>
              <a:gd name="connsiteX40" fmla="*/ 376465 w 594360"/>
              <a:gd name="connsiteY40" fmla="*/ 142396 h 594361"/>
              <a:gd name="connsiteX41" fmla="*/ 447677 w 594360"/>
              <a:gd name="connsiteY41" fmla="*/ 45550 h 594361"/>
              <a:gd name="connsiteX42" fmla="*/ 330943 w 594360"/>
              <a:gd name="connsiteY42" fmla="*/ 92120 h 594361"/>
              <a:gd name="connsiteX43" fmla="*/ 167511 w 594360"/>
              <a:gd name="connsiteY43" fmla="*/ 255810 h 594361"/>
              <a:gd name="connsiteX44" fmla="*/ 167511 w 594360"/>
              <a:gd name="connsiteY44" fmla="*/ 266517 h 594361"/>
              <a:gd name="connsiteX45" fmla="*/ 328248 w 594360"/>
              <a:gd name="connsiteY45" fmla="*/ 427477 h 594361"/>
              <a:gd name="connsiteX46" fmla="*/ 338939 w 594360"/>
              <a:gd name="connsiteY46" fmla="*/ 427477 h 594361"/>
              <a:gd name="connsiteX47" fmla="*/ 502371 w 594360"/>
              <a:gd name="connsiteY47" fmla="*/ 263848 h 594361"/>
              <a:gd name="connsiteX48" fmla="*/ 541745 w 594360"/>
              <a:gd name="connsiteY48" fmla="*/ 104009 h 594361"/>
              <a:gd name="connsiteX49" fmla="*/ 535505 w 594360"/>
              <a:gd name="connsiteY49" fmla="*/ 83840 h 594361"/>
              <a:gd name="connsiteX50" fmla="*/ 510579 w 594360"/>
              <a:gd name="connsiteY50" fmla="*/ 58878 h 594361"/>
              <a:gd name="connsiteX51" fmla="*/ 490529 w 594360"/>
              <a:gd name="connsiteY51" fmla="*/ 52661 h 594361"/>
              <a:gd name="connsiteX52" fmla="*/ 447677 w 594360"/>
              <a:gd name="connsiteY52" fmla="*/ 45550 h 594361"/>
              <a:gd name="connsiteX53" fmla="*/ 448888 w 594360"/>
              <a:gd name="connsiteY53" fmla="*/ 73 h 594361"/>
              <a:gd name="connsiteX54" fmla="*/ 503976 w 594360"/>
              <a:gd name="connsiteY54" fmla="*/ 9197 h 594361"/>
              <a:gd name="connsiteX55" fmla="*/ 524057 w 594360"/>
              <a:gd name="connsiteY55" fmla="*/ 15415 h 594361"/>
              <a:gd name="connsiteX56" fmla="*/ 578877 w 594360"/>
              <a:gd name="connsiteY56" fmla="*/ 70312 h 594361"/>
              <a:gd name="connsiteX57" fmla="*/ 585147 w 594360"/>
              <a:gd name="connsiteY57" fmla="*/ 90482 h 594361"/>
              <a:gd name="connsiteX58" fmla="*/ 534476 w 594360"/>
              <a:gd name="connsiteY58" fmla="*/ 295997 h 594361"/>
              <a:gd name="connsiteX59" fmla="*/ 504249 w 594360"/>
              <a:gd name="connsiteY59" fmla="*/ 326266 h 594361"/>
              <a:gd name="connsiteX60" fmla="*/ 494315 w 594360"/>
              <a:gd name="connsiteY60" fmla="*/ 464813 h 594361"/>
              <a:gd name="connsiteX61" fmla="*/ 456697 w 594360"/>
              <a:gd name="connsiteY61" fmla="*/ 502483 h 594361"/>
              <a:gd name="connsiteX62" fmla="*/ 424593 w 594360"/>
              <a:gd name="connsiteY62" fmla="*/ 502483 h 594361"/>
              <a:gd name="connsiteX63" fmla="*/ 376435 w 594360"/>
              <a:gd name="connsiteY63" fmla="*/ 454258 h 594361"/>
              <a:gd name="connsiteX64" fmla="*/ 371074 w 594360"/>
              <a:gd name="connsiteY64" fmla="*/ 459627 h 594361"/>
              <a:gd name="connsiteX65" fmla="*/ 296115 w 594360"/>
              <a:gd name="connsiteY65" fmla="*/ 459630 h 594361"/>
              <a:gd name="connsiteX66" fmla="*/ 296113 w 594360"/>
              <a:gd name="connsiteY66" fmla="*/ 459627 h 594361"/>
              <a:gd name="connsiteX67" fmla="*/ 281362 w 594360"/>
              <a:gd name="connsiteY67" fmla="*/ 444857 h 594361"/>
              <a:gd name="connsiteX68" fmla="*/ 256799 w 594360"/>
              <a:gd name="connsiteY68" fmla="*/ 487014 h 594361"/>
              <a:gd name="connsiteX69" fmla="*/ 225735 w 594360"/>
              <a:gd name="connsiteY69" fmla="*/ 495212 h 594361"/>
              <a:gd name="connsiteX70" fmla="*/ 221120 w 594360"/>
              <a:gd name="connsiteY70" fmla="*/ 491655 h 594361"/>
              <a:gd name="connsiteX71" fmla="*/ 103302 w 594360"/>
              <a:gd name="connsiteY71" fmla="*/ 373702 h 594361"/>
              <a:gd name="connsiteX72" fmla="*/ 103315 w 594360"/>
              <a:gd name="connsiteY72" fmla="*/ 341532 h 594361"/>
              <a:gd name="connsiteX73" fmla="*/ 107723 w 594360"/>
              <a:gd name="connsiteY73" fmla="*/ 338095 h 594361"/>
              <a:gd name="connsiteX74" fmla="*/ 149642 w 594360"/>
              <a:gd name="connsiteY74" fmla="*/ 312952 h 594361"/>
              <a:gd name="connsiteX75" fmla="*/ 135406 w 594360"/>
              <a:gd name="connsiteY75" fmla="*/ 298697 h 594361"/>
              <a:gd name="connsiteX76" fmla="*/ 135402 w 594360"/>
              <a:gd name="connsiteY76" fmla="*/ 223634 h 594361"/>
              <a:gd name="connsiteX77" fmla="*/ 135406 w 594360"/>
              <a:gd name="connsiteY77" fmla="*/ 223630 h 594361"/>
              <a:gd name="connsiteX78" fmla="*/ 140857 w 594360"/>
              <a:gd name="connsiteY78" fmla="*/ 218170 h 594361"/>
              <a:gd name="connsiteX79" fmla="*/ 92640 w 594360"/>
              <a:gd name="connsiteY79" fmla="*/ 169946 h 594361"/>
              <a:gd name="connsiteX80" fmla="*/ 92629 w 594360"/>
              <a:gd name="connsiteY80" fmla="*/ 137777 h 594361"/>
              <a:gd name="connsiteX81" fmla="*/ 92640 w 594360"/>
              <a:gd name="connsiteY81" fmla="*/ 137766 h 594361"/>
              <a:gd name="connsiteX82" fmla="*/ 130287 w 594360"/>
              <a:gd name="connsiteY82" fmla="*/ 100066 h 594361"/>
              <a:gd name="connsiteX83" fmla="*/ 268671 w 594360"/>
              <a:gd name="connsiteY83" fmla="*/ 90148 h 594361"/>
              <a:gd name="connsiteX84" fmla="*/ 298838 w 594360"/>
              <a:gd name="connsiteY84" fmla="*/ 59970 h 594361"/>
              <a:gd name="connsiteX85" fmla="*/ 448888 w 594360"/>
              <a:gd name="connsiteY85" fmla="*/ 73 h 59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94360" h="594361">
                <a:moveTo>
                  <a:pt x="174209" y="516792"/>
                </a:moveTo>
                <a:cubicBezTo>
                  <a:pt x="180019" y="516997"/>
                  <a:pt x="185751" y="519422"/>
                  <a:pt x="190028" y="524017"/>
                </a:cubicBezTo>
                <a:cubicBezTo>
                  <a:pt x="198580" y="533208"/>
                  <a:pt x="198072" y="547602"/>
                  <a:pt x="188894" y="556167"/>
                </a:cubicBezTo>
                <a:lnTo>
                  <a:pt x="188924" y="556167"/>
                </a:lnTo>
                <a:lnTo>
                  <a:pt x="156819" y="588256"/>
                </a:lnTo>
                <a:cubicBezTo>
                  <a:pt x="148096" y="596396"/>
                  <a:pt x="134571" y="596396"/>
                  <a:pt x="125848" y="588256"/>
                </a:cubicBezTo>
                <a:cubicBezTo>
                  <a:pt x="116669" y="579691"/>
                  <a:pt x="116162" y="565296"/>
                  <a:pt x="124715" y="556106"/>
                </a:cubicBezTo>
                <a:lnTo>
                  <a:pt x="156789" y="524017"/>
                </a:lnTo>
                <a:cubicBezTo>
                  <a:pt x="157153" y="523625"/>
                  <a:pt x="157532" y="523246"/>
                  <a:pt x="157922" y="522883"/>
                </a:cubicBezTo>
                <a:cubicBezTo>
                  <a:pt x="162511" y="518600"/>
                  <a:pt x="168399" y="516586"/>
                  <a:pt x="174209" y="516792"/>
                </a:cubicBezTo>
                <a:close/>
                <a:moveTo>
                  <a:pt x="113755" y="458586"/>
                </a:moveTo>
                <a:cubicBezTo>
                  <a:pt x="119444" y="458589"/>
                  <a:pt x="125133" y="460720"/>
                  <a:pt x="129532" y="464980"/>
                </a:cubicBezTo>
                <a:cubicBezTo>
                  <a:pt x="138552" y="473712"/>
                  <a:pt x="138796" y="488113"/>
                  <a:pt x="130076" y="497145"/>
                </a:cubicBezTo>
                <a:lnTo>
                  <a:pt x="55113" y="572181"/>
                </a:lnTo>
                <a:cubicBezTo>
                  <a:pt x="46315" y="580701"/>
                  <a:pt x="32359" y="580706"/>
                  <a:pt x="23551" y="572196"/>
                </a:cubicBezTo>
                <a:cubicBezTo>
                  <a:pt x="14524" y="563474"/>
                  <a:pt x="14267" y="549073"/>
                  <a:pt x="22978" y="540031"/>
                </a:cubicBezTo>
                <a:lnTo>
                  <a:pt x="97970" y="464965"/>
                </a:lnTo>
                <a:cubicBezTo>
                  <a:pt x="102374" y="460710"/>
                  <a:pt x="108065" y="458584"/>
                  <a:pt x="113755" y="458586"/>
                </a:cubicBezTo>
                <a:close/>
                <a:moveTo>
                  <a:pt x="55091" y="399336"/>
                </a:moveTo>
                <a:cubicBezTo>
                  <a:pt x="60905" y="399335"/>
                  <a:pt x="66719" y="401554"/>
                  <a:pt x="71155" y="405995"/>
                </a:cubicBezTo>
                <a:cubicBezTo>
                  <a:pt x="71159" y="405997"/>
                  <a:pt x="71163" y="406000"/>
                  <a:pt x="71166" y="406004"/>
                </a:cubicBezTo>
                <a:cubicBezTo>
                  <a:pt x="80024" y="414884"/>
                  <a:pt x="80024" y="429273"/>
                  <a:pt x="71166" y="438154"/>
                </a:cubicBezTo>
                <a:lnTo>
                  <a:pt x="39061" y="470303"/>
                </a:lnTo>
                <a:cubicBezTo>
                  <a:pt x="30350" y="479344"/>
                  <a:pt x="15969" y="479599"/>
                  <a:pt x="6941" y="470876"/>
                </a:cubicBezTo>
                <a:cubicBezTo>
                  <a:pt x="-2086" y="462154"/>
                  <a:pt x="-2343" y="447753"/>
                  <a:pt x="6368" y="438711"/>
                </a:cubicBezTo>
                <a:cubicBezTo>
                  <a:pt x="6551" y="438523"/>
                  <a:pt x="6737" y="438336"/>
                  <a:pt x="6926" y="438154"/>
                </a:cubicBezTo>
                <a:lnTo>
                  <a:pt x="39031" y="406004"/>
                </a:lnTo>
                <a:cubicBezTo>
                  <a:pt x="43465" y="401560"/>
                  <a:pt x="49278" y="399338"/>
                  <a:pt x="55091" y="399336"/>
                </a:cubicBezTo>
                <a:close/>
                <a:moveTo>
                  <a:pt x="376455" y="187879"/>
                </a:moveTo>
                <a:cubicBezTo>
                  <a:pt x="368703" y="187882"/>
                  <a:pt x="360951" y="190847"/>
                  <a:pt x="355037" y="196773"/>
                </a:cubicBezTo>
                <a:cubicBezTo>
                  <a:pt x="343209" y="208624"/>
                  <a:pt x="343218" y="227831"/>
                  <a:pt x="355052" y="239674"/>
                </a:cubicBezTo>
                <a:cubicBezTo>
                  <a:pt x="367085" y="251311"/>
                  <a:pt x="386256" y="250978"/>
                  <a:pt x="397878" y="238928"/>
                </a:cubicBezTo>
                <a:cubicBezTo>
                  <a:pt x="409214" y="227175"/>
                  <a:pt x="409214" y="208542"/>
                  <a:pt x="397878" y="196787"/>
                </a:cubicBezTo>
                <a:lnTo>
                  <a:pt x="397878" y="196757"/>
                </a:lnTo>
                <a:cubicBezTo>
                  <a:pt x="391962" y="190836"/>
                  <a:pt x="384208" y="187877"/>
                  <a:pt x="376455" y="187879"/>
                </a:cubicBezTo>
                <a:close/>
                <a:moveTo>
                  <a:pt x="376465" y="142396"/>
                </a:moveTo>
                <a:cubicBezTo>
                  <a:pt x="395846" y="142396"/>
                  <a:pt x="415227" y="149800"/>
                  <a:pt x="430013" y="164607"/>
                </a:cubicBezTo>
                <a:cubicBezTo>
                  <a:pt x="459586" y="194223"/>
                  <a:pt x="459586" y="242239"/>
                  <a:pt x="430013" y="271854"/>
                </a:cubicBezTo>
                <a:cubicBezTo>
                  <a:pt x="400440" y="301469"/>
                  <a:pt x="352489" y="301469"/>
                  <a:pt x="322917" y="271854"/>
                </a:cubicBezTo>
                <a:cubicBezTo>
                  <a:pt x="293344" y="242239"/>
                  <a:pt x="293344" y="194223"/>
                  <a:pt x="322917" y="164607"/>
                </a:cubicBezTo>
                <a:cubicBezTo>
                  <a:pt x="337703" y="149800"/>
                  <a:pt x="357084" y="142396"/>
                  <a:pt x="376465" y="142396"/>
                </a:cubicBezTo>
                <a:close/>
                <a:moveTo>
                  <a:pt x="447677" y="45550"/>
                </a:moveTo>
                <a:cubicBezTo>
                  <a:pt x="404650" y="44384"/>
                  <a:pt x="362259" y="60768"/>
                  <a:pt x="330943" y="92120"/>
                </a:cubicBezTo>
                <a:lnTo>
                  <a:pt x="167511" y="255810"/>
                </a:lnTo>
                <a:cubicBezTo>
                  <a:pt x="164565" y="258770"/>
                  <a:pt x="164565" y="263557"/>
                  <a:pt x="167511" y="266517"/>
                </a:cubicBezTo>
                <a:lnTo>
                  <a:pt x="328248" y="427477"/>
                </a:lnTo>
                <a:cubicBezTo>
                  <a:pt x="331204" y="430428"/>
                  <a:pt x="335983" y="430428"/>
                  <a:pt x="338939" y="427477"/>
                </a:cubicBezTo>
                <a:lnTo>
                  <a:pt x="502371" y="263848"/>
                </a:lnTo>
                <a:cubicBezTo>
                  <a:pt x="544117" y="222023"/>
                  <a:pt x="559276" y="160477"/>
                  <a:pt x="541745" y="104009"/>
                </a:cubicBezTo>
                <a:lnTo>
                  <a:pt x="535505" y="83840"/>
                </a:lnTo>
                <a:cubicBezTo>
                  <a:pt x="531808" y="71916"/>
                  <a:pt x="522484" y="62581"/>
                  <a:pt x="510579" y="58878"/>
                </a:cubicBezTo>
                <a:lnTo>
                  <a:pt x="490529" y="52661"/>
                </a:lnTo>
                <a:cubicBezTo>
                  <a:pt x="476432" y="48277"/>
                  <a:pt x="462019" y="45938"/>
                  <a:pt x="447677" y="45550"/>
                </a:cubicBezTo>
                <a:close/>
                <a:moveTo>
                  <a:pt x="448888" y="73"/>
                </a:moveTo>
                <a:cubicBezTo>
                  <a:pt x="467325" y="567"/>
                  <a:pt x="485854" y="3568"/>
                  <a:pt x="503976" y="9197"/>
                </a:cubicBezTo>
                <a:lnTo>
                  <a:pt x="524057" y="15415"/>
                </a:lnTo>
                <a:cubicBezTo>
                  <a:pt x="550240" y="23564"/>
                  <a:pt x="570743" y="44093"/>
                  <a:pt x="578877" y="70312"/>
                </a:cubicBezTo>
                <a:lnTo>
                  <a:pt x="585147" y="90482"/>
                </a:lnTo>
                <a:cubicBezTo>
                  <a:pt x="607678" y="163094"/>
                  <a:pt x="588167" y="242231"/>
                  <a:pt x="534476" y="295997"/>
                </a:cubicBezTo>
                <a:lnTo>
                  <a:pt x="504249" y="326266"/>
                </a:lnTo>
                <a:cubicBezTo>
                  <a:pt x="535796" y="368497"/>
                  <a:pt x="531565" y="427529"/>
                  <a:pt x="494315" y="464813"/>
                </a:cubicBezTo>
                <a:lnTo>
                  <a:pt x="456697" y="502483"/>
                </a:lnTo>
                <a:cubicBezTo>
                  <a:pt x="447828" y="511354"/>
                  <a:pt x="433461" y="511354"/>
                  <a:pt x="424593" y="502483"/>
                </a:cubicBezTo>
                <a:lnTo>
                  <a:pt x="376435" y="454258"/>
                </a:lnTo>
                <a:lnTo>
                  <a:pt x="371074" y="459627"/>
                </a:lnTo>
                <a:cubicBezTo>
                  <a:pt x="350376" y="480357"/>
                  <a:pt x="316816" y="480357"/>
                  <a:pt x="296115" y="459630"/>
                </a:cubicBezTo>
                <a:cubicBezTo>
                  <a:pt x="296115" y="459630"/>
                  <a:pt x="296113" y="459627"/>
                  <a:pt x="296113" y="459627"/>
                </a:cubicBezTo>
                <a:lnTo>
                  <a:pt x="281362" y="444857"/>
                </a:lnTo>
                <a:lnTo>
                  <a:pt x="256799" y="487014"/>
                </a:lnTo>
                <a:cubicBezTo>
                  <a:pt x="250481" y="497870"/>
                  <a:pt x="236572" y="501540"/>
                  <a:pt x="225735" y="495212"/>
                </a:cubicBezTo>
                <a:cubicBezTo>
                  <a:pt x="224051" y="494230"/>
                  <a:pt x="222499" y="493035"/>
                  <a:pt x="221120" y="491655"/>
                </a:cubicBezTo>
                <a:lnTo>
                  <a:pt x="103302" y="373702"/>
                </a:lnTo>
                <a:cubicBezTo>
                  <a:pt x="94434" y="364816"/>
                  <a:pt x="94440" y="350412"/>
                  <a:pt x="103315" y="341532"/>
                </a:cubicBezTo>
                <a:cubicBezTo>
                  <a:pt x="104637" y="340209"/>
                  <a:pt x="106118" y="339054"/>
                  <a:pt x="107723" y="338095"/>
                </a:cubicBezTo>
                <a:lnTo>
                  <a:pt x="149642" y="312952"/>
                </a:lnTo>
                <a:lnTo>
                  <a:pt x="135406" y="298697"/>
                </a:lnTo>
                <a:cubicBezTo>
                  <a:pt x="114705" y="277969"/>
                  <a:pt x="114704" y="244363"/>
                  <a:pt x="135402" y="223634"/>
                </a:cubicBezTo>
                <a:cubicBezTo>
                  <a:pt x="135403" y="223633"/>
                  <a:pt x="135405" y="223631"/>
                  <a:pt x="135406" y="223630"/>
                </a:cubicBezTo>
                <a:lnTo>
                  <a:pt x="140857" y="218170"/>
                </a:lnTo>
                <a:lnTo>
                  <a:pt x="92640" y="169946"/>
                </a:lnTo>
                <a:cubicBezTo>
                  <a:pt x="83765" y="161065"/>
                  <a:pt x="83761" y="146663"/>
                  <a:pt x="92629" y="137777"/>
                </a:cubicBezTo>
                <a:cubicBezTo>
                  <a:pt x="92633" y="137773"/>
                  <a:pt x="92637" y="137769"/>
                  <a:pt x="92640" y="137766"/>
                </a:cubicBezTo>
                <a:lnTo>
                  <a:pt x="130287" y="100066"/>
                </a:lnTo>
                <a:cubicBezTo>
                  <a:pt x="167539" y="62769"/>
                  <a:pt x="226496" y="58544"/>
                  <a:pt x="268671" y="90148"/>
                </a:cubicBezTo>
                <a:lnTo>
                  <a:pt x="298838" y="59970"/>
                </a:lnTo>
                <a:cubicBezTo>
                  <a:pt x="339088" y="19662"/>
                  <a:pt x="393577" y="-1410"/>
                  <a:pt x="448888" y="73"/>
                </a:cubicBezTo>
                <a:close/>
              </a:path>
            </a:pathLst>
          </a:custGeom>
          <a:solidFill>
            <a:srgbClr val="8660C5"/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3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4AFE-946A-B460-91B7-53800FF9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BCF134-B2EA-A135-D635-369F8651BAA5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지능형 앱 개발을 위해 필요한 것들</a:t>
            </a:r>
          </a:p>
        </p:txBody>
      </p:sp>
    </p:spTree>
    <p:extLst>
      <p:ext uri="{BB962C8B-B14F-4D97-AF65-F5344CB8AC3E}">
        <p14:creationId xmlns:p14="http://schemas.microsoft.com/office/powerpoint/2010/main" val="39109264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1AEB61-B5D4-76C7-A64E-C1C74B08015D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90786B-50F0-7A0B-C11C-E3009E95D81C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471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31742-DC18-3360-2CD0-9C57862E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C63AC2-F0A2-9F66-8344-20F3BA1D81DC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6AA868-9837-373E-FA80-98E00C7E302B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8ED913-AF04-121C-FD52-F8C57D708316}"/>
              </a:ext>
            </a:extLst>
          </p:cNvPr>
          <p:cNvSpPr/>
          <p:nvPr/>
        </p:nvSpPr>
        <p:spPr>
          <a:xfrm>
            <a:off x="1371600" y="857249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12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28D19-3754-5431-CA59-105795252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0F99CC-90D0-00BE-B73B-118C14E60A03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54A719-D663-F292-DB35-84504E1E594A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7206A2-37D2-D854-53A3-925434DC7770}"/>
              </a:ext>
            </a:extLst>
          </p:cNvPr>
          <p:cNvSpPr/>
          <p:nvPr/>
        </p:nvSpPr>
        <p:spPr>
          <a:xfrm>
            <a:off x="1371600" y="3162300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오케스트레이션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EA6911-2ABE-17FC-B21C-BDF9456D34F5}"/>
              </a:ext>
            </a:extLst>
          </p:cNvPr>
          <p:cNvSpPr/>
          <p:nvPr/>
        </p:nvSpPr>
        <p:spPr>
          <a:xfrm>
            <a:off x="1371600" y="857249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91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CF57E-2112-CED6-EEFD-5A77C1005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0514E6-724A-1486-5B9B-0CF411AA3FB5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D41A7A-F8B3-5E0B-DFCF-89FF4FB22978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435E86-E697-3FC0-F03A-D0B2C8077B17}"/>
              </a:ext>
            </a:extLst>
          </p:cNvPr>
          <p:cNvSpPr/>
          <p:nvPr/>
        </p:nvSpPr>
        <p:spPr>
          <a:xfrm>
            <a:off x="1371600" y="3162300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오케스트레이션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1998FA-BD75-B674-C59F-6276FC583F8A}"/>
              </a:ext>
            </a:extLst>
          </p:cNvPr>
          <p:cNvSpPr/>
          <p:nvPr/>
        </p:nvSpPr>
        <p:spPr>
          <a:xfrm>
            <a:off x="1371600" y="1490662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플러그인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221CB3-B639-FD18-EC5A-D7612E21D98C}"/>
              </a:ext>
            </a:extLst>
          </p:cNvPr>
          <p:cNvSpPr/>
          <p:nvPr/>
        </p:nvSpPr>
        <p:spPr>
          <a:xfrm>
            <a:off x="1371600" y="857249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6E20-8229-F1E4-3E76-2ADC183AD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C1E1EC67-97BF-A7DA-9F75-4AB34DB479C7}"/>
              </a:ext>
            </a:extLst>
          </p:cNvPr>
          <p:cNvSpPr/>
          <p:nvPr/>
        </p:nvSpPr>
        <p:spPr>
          <a:xfrm>
            <a:off x="1371600" y="2124075"/>
            <a:ext cx="9448800" cy="2609850"/>
          </a:xfrm>
          <a:prstGeom prst="roundRect">
            <a:avLst>
              <a:gd name="adj" fmla="val 967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오케스트레이션</a:t>
            </a:r>
            <a:endParaRPr lang="en-AU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AU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AU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8CB1B7-E894-DF9F-CBAA-072690F655FA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6D09A-0413-1178-5A50-E9902687AB3A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B9B2BE-449E-0879-4E8F-0848EDECCDFA}"/>
              </a:ext>
            </a:extLst>
          </p:cNvPr>
          <p:cNvSpPr/>
          <p:nvPr/>
        </p:nvSpPr>
        <p:spPr>
          <a:xfrm>
            <a:off x="1371600" y="1490662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플러그인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30410-7529-BCFD-8092-6CE854368299}"/>
              </a:ext>
            </a:extLst>
          </p:cNvPr>
          <p:cNvSpPr/>
          <p:nvPr/>
        </p:nvSpPr>
        <p:spPr>
          <a:xfrm>
            <a:off x="1371600" y="857249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1FFEF5-A4B0-6955-12B2-E424267AEB0F}"/>
              </a:ext>
            </a:extLst>
          </p:cNvPr>
          <p:cNvSpPr/>
          <p:nvPr/>
        </p:nvSpPr>
        <p:spPr>
          <a:xfrm>
            <a:off x="1371600" y="2124075"/>
            <a:ext cx="9448800" cy="2609850"/>
          </a:xfrm>
          <a:prstGeom prst="roundRect">
            <a:avLst>
              <a:gd name="adj" fmla="val 967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프롬프트</a:t>
            </a:r>
            <a:endParaRPr lang="en-US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메타 프롬프트</a:t>
            </a:r>
            <a:r>
              <a:rPr lang="en-US" altLang="ko-KR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/</a:t>
            </a:r>
            <a:r>
              <a:rPr lang="ko-KR" altLang="en-US" sz="3600" err="1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그라운딩</a:t>
            </a:r>
            <a:endParaRPr lang="en-US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응답 필터링</a:t>
            </a:r>
            <a:endParaRPr lang="en-US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플러그인 실행</a:t>
            </a:r>
            <a:endParaRPr lang="en-US" altLang="ko-KR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90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D886-554C-B2D3-FAF8-A3559F9D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C87932-EF35-6F4D-F7BA-CBD6B45CB1BC}"/>
              </a:ext>
            </a:extLst>
          </p:cNvPr>
          <p:cNvSpPr/>
          <p:nvPr/>
        </p:nvSpPr>
        <p:spPr>
          <a:xfrm>
            <a:off x="1371600" y="5467351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sz="360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인프라스트럭처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DEADDE-DB10-56A4-EB14-9C72234759F6}"/>
              </a:ext>
            </a:extLst>
          </p:cNvPr>
          <p:cNvSpPr/>
          <p:nvPr/>
        </p:nvSpPr>
        <p:spPr>
          <a:xfrm>
            <a:off x="1371600" y="4833938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파운데이션 모델 </a:t>
            </a:r>
            <a:r>
              <a:rPr lang="en-US" altLang="ko-KR" sz="36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endParaRPr lang="en-US" sz="360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AD0237-E33E-3BC0-37A5-65185027A06C}"/>
              </a:ext>
            </a:extLst>
          </p:cNvPr>
          <p:cNvSpPr/>
          <p:nvPr/>
        </p:nvSpPr>
        <p:spPr>
          <a:xfrm>
            <a:off x="1371600" y="1490662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플러그인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8C550F-320D-3C38-1CC0-3CF0B2F5D1F4}"/>
              </a:ext>
            </a:extLst>
          </p:cNvPr>
          <p:cNvSpPr/>
          <p:nvPr/>
        </p:nvSpPr>
        <p:spPr>
          <a:xfrm>
            <a:off x="1371600" y="857249"/>
            <a:ext cx="9448800" cy="5334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애플리케이션</a:t>
            </a:r>
            <a:endParaRPr lang="en-US" sz="3600"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BF8347-19B9-21D3-D382-D8F066E8045C}"/>
              </a:ext>
            </a:extLst>
          </p:cNvPr>
          <p:cNvSpPr/>
          <p:nvPr/>
        </p:nvSpPr>
        <p:spPr>
          <a:xfrm>
            <a:off x="1371600" y="2124075"/>
            <a:ext cx="9448800" cy="2609850"/>
          </a:xfrm>
          <a:prstGeom prst="roundRect">
            <a:avLst>
              <a:gd name="adj" fmla="val 967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Semantic Kernel</a:t>
            </a:r>
          </a:p>
        </p:txBody>
      </p:sp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6B06EC-83D3-DB2F-FF23-C06C05D6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47" y="2889000"/>
            <a:ext cx="82727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4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D3C7-CA3A-6C3D-DECC-20B74869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2DC660-307E-1315-A6FC-7FDA72C0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Kernel</a:t>
            </a:r>
            <a:r>
              <a:rPr lang="ko-KR" altLang="en-US"/>
              <a:t>이란</a:t>
            </a:r>
            <a:r>
              <a:rPr lang="en-US" altLang="ko-KR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44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0CB0B8-13D3-885E-D7F7-6185149EBAF8}"/>
              </a:ext>
            </a:extLst>
          </p:cNvPr>
          <p:cNvGrpSpPr/>
          <p:nvPr/>
        </p:nvGrpSpPr>
        <p:grpSpPr>
          <a:xfrm>
            <a:off x="722255" y="997592"/>
            <a:ext cx="10747490" cy="4862816"/>
            <a:chOff x="580360" y="730724"/>
            <a:chExt cx="10747490" cy="4862816"/>
          </a:xfrm>
        </p:grpSpPr>
        <p:sp>
          <p:nvSpPr>
            <p:cNvPr id="3" name="Title 2">
              <a:extLst>
                <a:ext uri="{FF2B5EF4-FFF2-40B4-BE49-F238E27FC236}">
                  <a16:creationId xmlns:a16="http://schemas.microsoft.com/office/drawing/2014/main" id="{61F4DC07-4ECD-9B20-C28D-C88663EFC7DD}"/>
                </a:ext>
              </a:extLst>
            </p:cNvPr>
            <p:cNvSpPr txBox="1">
              <a:spLocks/>
            </p:cNvSpPr>
            <p:nvPr/>
          </p:nvSpPr>
          <p:spPr>
            <a:xfrm>
              <a:off x="580360" y="1813172"/>
              <a:ext cx="4855389" cy="3323987"/>
            </a:xfrm>
            <a:prstGeom prst="rect">
              <a:avLst/>
            </a:prstGeom>
            <a:noFill/>
            <a:ln>
              <a:noFill/>
              <a:prstDash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3364871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3600">
                  <a:solidFill>
                    <a:srgbClr val="FFB9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Semantic Kernel</a:t>
              </a:r>
              <a:r>
                <a:rPr lang="en-US" sz="36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 b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is lightweight </a:t>
              </a:r>
              <a:r>
                <a:rPr lang="en-US" sz="3600">
                  <a:solidFill>
                    <a:srgbClr val="92D05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open-source</a:t>
              </a:r>
              <a:r>
                <a:rPr lang="en-US" sz="3600" b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orchestration</a:t>
              </a:r>
              <a:r>
                <a:rPr lang="en-US" sz="36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middleware</a:t>
              </a:r>
              <a:r>
                <a:rPr lang="en-US" sz="36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 b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that lets you easily add AI to your apps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1762C9-4300-2CDD-8698-DC03455F0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3137" y="2937051"/>
              <a:ext cx="1206148" cy="1192834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45F66D-0A10-CDE2-0E65-02B9A6243C5A}"/>
                </a:ext>
              </a:extLst>
            </p:cNvPr>
            <p:cNvSpPr txBox="1"/>
            <p:nvPr/>
          </p:nvSpPr>
          <p:spPr>
            <a:xfrm>
              <a:off x="7963128" y="730724"/>
              <a:ext cx="14661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Python</a:t>
              </a:r>
              <a:endParaRPr lang="en-US" sz="28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244854-7D45-78F0-6EF3-6B7D20F7CF01}"/>
                </a:ext>
              </a:extLst>
            </p:cNvPr>
            <p:cNvSpPr txBox="1"/>
            <p:nvPr/>
          </p:nvSpPr>
          <p:spPr>
            <a:xfrm>
              <a:off x="10359126" y="4802053"/>
              <a:ext cx="9687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80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.NET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C0E23A-B349-368B-B229-4975E50B25EA}"/>
                </a:ext>
              </a:extLst>
            </p:cNvPr>
            <p:cNvSpPr txBox="1"/>
            <p:nvPr/>
          </p:nvSpPr>
          <p:spPr>
            <a:xfrm>
              <a:off x="6096000" y="4802053"/>
              <a:ext cx="9281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Java</a:t>
              </a:r>
              <a:endParaRPr lang="en-US" sz="280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828D04-3FB6-DDFB-9058-945047C69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2488" y="1478740"/>
              <a:ext cx="206502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17A7B6-6992-72F9-146D-357605F87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7562601" y="1475667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CEF94C-1729-B9CA-FB14-D0552E14E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27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405847-F386-C9FF-BFAE-3963BF58C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89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C19291-A382-5D27-ABD7-FD942C07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511" y="4584884"/>
              <a:ext cx="544868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D390ED-4A9C-C3D2-72F7-B89A11072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206" y="4587330"/>
              <a:ext cx="552266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0F4A78-36D3-FA86-BC3F-5D3665E2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061" y="1178676"/>
              <a:ext cx="554393" cy="5522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87061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1134E4-B262-0D1F-2787-7C233358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ko-KR" altLang="en-US"/>
              <a:t>학습목표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20C5D-9515-BD39-42E0-93452AB61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1132936"/>
            <a:ext cx="6667500" cy="4588949"/>
          </a:xfrm>
        </p:spPr>
        <p:txBody>
          <a:bodyPr/>
          <a:lstStyle/>
          <a:p>
            <a:r>
              <a:rPr lang="ko-KR" altLang="en-US"/>
              <a:t>다양한 </a:t>
            </a:r>
            <a:r>
              <a:rPr lang="en-US"/>
              <a:t>LLM</a:t>
            </a:r>
            <a:r>
              <a:rPr lang="ko-KR" altLang="en-US"/>
              <a:t>을 연결할 수 있다</a:t>
            </a:r>
            <a:endParaRPr lang="en-US" altLang="ko-KR"/>
          </a:p>
          <a:p>
            <a:r>
              <a:rPr lang="ko-KR" altLang="en-US"/>
              <a:t>간단한 콘솔 앱을 개발할 수 있다</a:t>
            </a:r>
            <a:endParaRPr lang="en-US" altLang="ko-KR"/>
          </a:p>
          <a:p>
            <a:r>
              <a:rPr lang="ko-KR" altLang="en-US"/>
              <a:t>프롬프트 플러그인을 작성할 수 있다</a:t>
            </a:r>
            <a:endParaRPr lang="en-US" altLang="ko-KR"/>
          </a:p>
          <a:p>
            <a:r>
              <a:rPr lang="ko-KR" altLang="en-US"/>
              <a:t>네이티브 코드 플러그인을 작성할 수 있다</a:t>
            </a:r>
            <a:endParaRPr lang="en-US" altLang="ko-KR"/>
          </a:p>
          <a:p>
            <a:r>
              <a:rPr lang="ko-KR" altLang="en-US" err="1"/>
              <a:t>챗봇을</a:t>
            </a:r>
            <a:r>
              <a:rPr lang="ko-KR" altLang="en-US"/>
              <a:t> 만들 수 있다</a:t>
            </a:r>
            <a:endParaRPr lang="en-US" altLang="ko-KR"/>
          </a:p>
          <a:p>
            <a:r>
              <a:rPr lang="en-US"/>
              <a:t>AI </a:t>
            </a:r>
            <a:r>
              <a:rPr lang="ko-KR" altLang="en-US"/>
              <a:t>에이전트를 만들 수 있다</a:t>
            </a:r>
            <a:endParaRPr lang="en-US" altLang="ko-KR"/>
          </a:p>
          <a:p>
            <a:r>
              <a:rPr lang="en-US"/>
              <a:t>RAG </a:t>
            </a:r>
            <a:r>
              <a:rPr lang="ko-KR" altLang="en-US"/>
              <a:t>기능을 추가할 수 있다</a:t>
            </a:r>
            <a:endParaRPr lang="en-US" altLang="ko-KR"/>
          </a:p>
          <a:p>
            <a:r>
              <a:rPr lang="ko-KR" altLang="en-US"/>
              <a:t>애플리케이션을 모니터링할 수 있다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683776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ADA8DB-F5F2-DDA4-A569-1CEE1B30A3D0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7289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5745-79EE-203A-7E30-3215A739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8E5410-2184-F2FF-1975-1CC806F4252E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266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60833-6589-50A0-234E-3C75061A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05AD6A-1504-7148-B4D9-0DD5D9C0C402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NET / Python / Java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7557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2011-AF5F-0093-D056-7B573B7A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F96EF1-B9D8-4C08-BA8D-92A4039E0B28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NET / Python / Java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Microsoft Copilot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만드는 </a:t>
            </a: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SDK</a:t>
            </a: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5584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D772B7-FD68-A7DE-44FA-E35EDDE1AA0D}"/>
              </a:ext>
            </a:extLst>
          </p:cNvPr>
          <p:cNvGrpSpPr/>
          <p:nvPr/>
        </p:nvGrpSpPr>
        <p:grpSpPr>
          <a:xfrm>
            <a:off x="450455" y="1389857"/>
            <a:ext cx="11291090" cy="4078287"/>
            <a:chOff x="450455" y="1675654"/>
            <a:chExt cx="11291090" cy="40782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461092-F061-1BE3-31BA-5F24894C9B0B}"/>
                </a:ext>
              </a:extLst>
            </p:cNvPr>
            <p:cNvGrpSpPr/>
            <p:nvPr/>
          </p:nvGrpSpPr>
          <p:grpSpPr>
            <a:xfrm>
              <a:off x="450455" y="1675654"/>
              <a:ext cx="3481200" cy="4078287"/>
              <a:chOff x="928912" y="1679489"/>
              <a:chExt cx="3481200" cy="407828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FB82604-3E80-7CCB-58A6-F80EB9687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928912" y="1679489"/>
                <a:ext cx="3481200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444DD046-6AA1-6559-DEEE-5FC8CDB5C4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2834063" cy="3534370"/>
                </a:xfrm>
                <a:prstGeom prst="roundRect">
                  <a:avLst>
                    <a:gd name="adj" fmla="val 6660"/>
                  </a:avLst>
                </a:prstGeom>
                <a:solidFill>
                  <a:srgbClr val="091F2C">
                    <a:alpha val="97000"/>
                  </a:srgbClr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4" name="Picture 52" descr="Dark pattern: Plus dots">
                  <a:extLst>
                    <a:ext uri="{FF2B5EF4-FFF2-40B4-BE49-F238E27FC236}">
                      <a16:creationId xmlns:a16="http://schemas.microsoft.com/office/drawing/2014/main" id="{33FBE9BB-6F05-1D06-9C50-F2D3A2EB549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25" name="Rounded Rectangle 9">
                  <a:extLst>
                    <a:ext uri="{FF2B5EF4-FFF2-40B4-BE49-F238E27FC236}">
                      <a16:creationId xmlns:a16="http://schemas.microsoft.com/office/drawing/2014/main" id="{9FB32BFE-54D1-E24E-F8F4-3D1677C756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22657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20" name="Rectangle 19" descr="Enterprise Ready&#10;">
                <a:extLst>
                  <a:ext uri="{FF2B5EF4-FFF2-40B4-BE49-F238E27FC236}">
                    <a16:creationId xmlns:a16="http://schemas.microsoft.com/office/drawing/2014/main" id="{492EB94B-72A6-C8BE-6691-0AC0B860FBD1}"/>
                  </a:ext>
                </a:extLst>
              </p:cNvPr>
              <p:cNvSpPr/>
              <p:nvPr/>
            </p:nvSpPr>
            <p:spPr>
              <a:xfrm>
                <a:off x="1369793" y="3568028"/>
                <a:ext cx="2599439" cy="36933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기업용 앱 개발 친화적</a:t>
                </a:r>
                <a:endParaRPr lang="en-US" sz="2400" b="1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1" name="Rectangle 20" descr="All kernels and packages are 1.0&#10;">
                <a:extLst>
                  <a:ext uri="{FF2B5EF4-FFF2-40B4-BE49-F238E27FC236}">
                    <a16:creationId xmlns:a16="http://schemas.microsoft.com/office/drawing/2014/main" id="{13591C85-825D-7F56-13C0-3DF86ACE83CF}"/>
                  </a:ext>
                </a:extLst>
              </p:cNvPr>
              <p:cNvSpPr/>
              <p:nvPr/>
            </p:nvSpPr>
            <p:spPr>
              <a:xfrm>
                <a:off x="1536038" y="4170295"/>
                <a:ext cx="2266948" cy="11079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기존 앱 개발 경험 유지</a:t>
                </a:r>
                <a:endParaRPr kumimoji="0" lang="en-AU" altLang="ko-KR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레거시 앱 통합</a:t>
                </a:r>
                <a:endParaRPr kumimoji="0" lang="en-AU" altLang="ko-KR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스케일링</a:t>
                </a:r>
                <a:endParaRPr lang="en-AU" altLang="ko-KR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보안</a:t>
                </a:r>
                <a:endParaRPr kumimoji="0" lang="en-US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A1CB34-6BE9-3730-E433-F910ADFA32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1184" y="2067893"/>
                <a:ext cx="1296656" cy="126629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558031-72FF-D2D8-71C7-CE34ECFF921C}"/>
                </a:ext>
              </a:extLst>
            </p:cNvPr>
            <p:cNvGrpSpPr/>
            <p:nvPr/>
          </p:nvGrpSpPr>
          <p:grpSpPr>
            <a:xfrm>
              <a:off x="8260345" y="1675654"/>
              <a:ext cx="3481200" cy="4078287"/>
              <a:chOff x="8731470" y="1675654"/>
              <a:chExt cx="3481200" cy="407828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4B83092-39D6-3CD6-5DF8-B0E6EA32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8731470" y="1675654"/>
                <a:ext cx="3481200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pic>
              <p:nvPicPr>
                <p:cNvPr id="17" name="Picture 52" descr="Dark pattern: Plus dots">
                  <a:extLst>
                    <a:ext uri="{FF2B5EF4-FFF2-40B4-BE49-F238E27FC236}">
                      <a16:creationId xmlns:a16="http://schemas.microsoft.com/office/drawing/2014/main" id="{0BC28EF9-CF3A-A92B-2E20-A5DFAE9408E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18" name="Rounded Rectangle 9">
                  <a:extLst>
                    <a:ext uri="{FF2B5EF4-FFF2-40B4-BE49-F238E27FC236}">
                      <a16:creationId xmlns:a16="http://schemas.microsoft.com/office/drawing/2014/main" id="{7C2FF37A-2154-1D8E-813A-8DBF403CC6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22656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14" name="Rectangle 13" descr="Agent ready&#10;">
                <a:extLst>
                  <a:ext uri="{FF2B5EF4-FFF2-40B4-BE49-F238E27FC236}">
                    <a16:creationId xmlns:a16="http://schemas.microsoft.com/office/drawing/2014/main" id="{705C707B-D098-A677-2EBA-1F24E76EC974}"/>
                  </a:ext>
                </a:extLst>
              </p:cNvPr>
              <p:cNvSpPr/>
              <p:nvPr/>
            </p:nvSpPr>
            <p:spPr>
              <a:xfrm>
                <a:off x="9172351" y="3568028"/>
                <a:ext cx="2599439" cy="36933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멀티 에이전트</a:t>
                </a:r>
                <a:endParaRPr lang="en-US" sz="2400" b="1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5" name="Rectangle 14" descr="Productivity gains realized with AI Agents&#10;">
                <a:extLst>
                  <a:ext uri="{FF2B5EF4-FFF2-40B4-BE49-F238E27FC236}">
                    <a16:creationId xmlns:a16="http://schemas.microsoft.com/office/drawing/2014/main" id="{18DCEC4C-411D-8969-60F3-F0273C436897}"/>
                  </a:ext>
                </a:extLst>
              </p:cNvPr>
              <p:cNvSpPr/>
              <p:nvPr/>
            </p:nvSpPr>
            <p:spPr>
              <a:xfrm>
                <a:off x="9287893" y="4170295"/>
                <a:ext cx="2368355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다양한 페르소나</a:t>
                </a:r>
                <a:endParaRPr lang="en-AU" altLang="ko-KR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다양한 에이전트</a:t>
                </a:r>
                <a:endParaRPr kumimoji="0" lang="en-AU" altLang="ko-KR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에이전트 오케스트레이션</a:t>
                </a:r>
                <a:endParaRPr kumimoji="0" lang="en-US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729EB2-89CD-3258-3B69-F82D5D568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38470" y="2067893"/>
                <a:ext cx="1267200" cy="126720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EECF6A-0143-E576-61FB-E55A40D63E89}"/>
                </a:ext>
              </a:extLst>
            </p:cNvPr>
            <p:cNvGrpSpPr/>
            <p:nvPr/>
          </p:nvGrpSpPr>
          <p:grpSpPr>
            <a:xfrm>
              <a:off x="4355551" y="1675654"/>
              <a:ext cx="3480897" cy="4078287"/>
              <a:chOff x="4373226" y="1679489"/>
              <a:chExt cx="3480897" cy="407828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081FB6D-D14F-4A29-3A5F-0D9CA1353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373226" y="1679489"/>
                <a:ext cx="3480897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7D2156EE-674A-D3D8-AD0D-216E6DC290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80897" cy="3534370"/>
                </a:xfrm>
                <a:prstGeom prst="roundRect">
                  <a:avLst>
                    <a:gd name="adj" fmla="val 6660"/>
                  </a:avLst>
                </a:prstGeom>
                <a:solidFill>
                  <a:srgbClr val="091F2C">
                    <a:alpha val="97000"/>
                  </a:srgbClr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1" name="Picture 52" descr="Dark pattern: Plus dots">
                  <a:extLst>
                    <a:ext uri="{FF2B5EF4-FFF2-40B4-BE49-F238E27FC236}">
                      <a16:creationId xmlns:a16="http://schemas.microsoft.com/office/drawing/2014/main" id="{69B7BFF1-7BFB-D093-8E35-CAA5004CD59F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12" name="Rounded Rectangle 9">
                  <a:extLst>
                    <a:ext uri="{FF2B5EF4-FFF2-40B4-BE49-F238E27FC236}">
                      <a16:creationId xmlns:a16="http://schemas.microsoft.com/office/drawing/2014/main" id="{9380E5FC-A169-5260-113D-CB02637FC3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80897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7" name="Rectangle 6" descr="Plugins&#10;">
                <a:extLst>
                  <a:ext uri="{FF2B5EF4-FFF2-40B4-BE49-F238E27FC236}">
                    <a16:creationId xmlns:a16="http://schemas.microsoft.com/office/drawing/2014/main" id="{28C4B7B5-393C-FCAC-E7B4-532078D25B74}"/>
                  </a:ext>
                </a:extLst>
              </p:cNvPr>
              <p:cNvSpPr/>
              <p:nvPr/>
            </p:nvSpPr>
            <p:spPr>
              <a:xfrm>
                <a:off x="5052375" y="3568028"/>
                <a:ext cx="208725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u="none" strike="noStrike" kern="1200" cap="none" normalizeH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egoe UI Semibold"/>
                  </a:rPr>
                  <a:t>플러그인</a:t>
                </a:r>
                <a:endParaRPr kumimoji="0" lang="en-US" sz="2400" b="1" u="none" strike="noStrike" kern="1200" cap="none" normalizeH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egoe UI Semibold"/>
                </a:endParaRPr>
              </a:p>
            </p:txBody>
          </p:sp>
          <p:sp>
            <p:nvSpPr>
              <p:cNvPr id="8" name="Rectangle 7" descr="Using the APIs that your teams already managed with AI to get data and complete tasks.&#10;&#10;">
                <a:extLst>
                  <a:ext uri="{FF2B5EF4-FFF2-40B4-BE49-F238E27FC236}">
                    <a16:creationId xmlns:a16="http://schemas.microsoft.com/office/drawing/2014/main" id="{DD2B6084-B814-0B07-2E11-46C427F5E3F1}"/>
                  </a:ext>
                </a:extLst>
              </p:cNvPr>
              <p:cNvSpPr/>
              <p:nvPr/>
            </p:nvSpPr>
            <p:spPr>
              <a:xfrm>
                <a:off x="4816334" y="4170295"/>
                <a:ext cx="2594680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기존의 </a:t>
                </a:r>
                <a:r>
                  <a:rPr lang="en-US" altLang="ko-KR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API</a:t>
                </a: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등에 연결</a:t>
                </a:r>
                <a:endParaRPr lang="en-AU" altLang="ko-KR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프롬프트 플러그인</a:t>
                </a:r>
                <a:endParaRPr lang="en-AU" altLang="ko-KR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네이티브 코드 플러그인</a:t>
                </a:r>
                <a:endParaRPr kumimoji="0" lang="en-AU" altLang="ko-KR" u="none" strike="noStrike" kern="1200" cap="none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1623CB6-F1FD-DC7B-34E8-762A805CB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0074" y="2067893"/>
                <a:ext cx="1267200" cy="126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029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oung child thinking next to a drawing of a bubble&#10;&#10;Description automatically generated">
            <a:extLst>
              <a:ext uri="{FF2B5EF4-FFF2-40B4-BE49-F238E27FC236}">
                <a16:creationId xmlns:a16="http://schemas.microsoft.com/office/drawing/2014/main" id="{E08B79DD-3E79-5733-4AD9-D2AA5494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9101"/>
            <a:ext cx="14042460" cy="9241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F1990-DD6C-1194-BE89-D90302CBFD46}"/>
              </a:ext>
            </a:extLst>
          </p:cNvPr>
          <p:cNvSpPr txBox="1"/>
          <p:nvPr/>
        </p:nvSpPr>
        <p:spPr>
          <a:xfrm>
            <a:off x="2482620" y="2178588"/>
            <a:ext cx="426404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OpenAI </a:t>
            </a:r>
            <a:r>
              <a:rPr lang="ko-KR" altLang="en-US" sz="50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만 지원하나요</a:t>
            </a:r>
            <a:r>
              <a:rPr lang="en-US" altLang="ko-KR" sz="50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?</a:t>
            </a:r>
            <a:endParaRPr lang="en-US" sz="500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6287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1352-09AE-D887-4EF0-DD0BB5B5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BB089-F6B0-595C-E3D9-DB2913B50EE2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2410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12E6-91A2-479F-F681-1954D1967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53EBA-8915-FCC3-22C6-BDB01E506204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Hugging Face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err="1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Ollama</a:t>
            </a:r>
            <a:endParaRPr lang="en-AU" altLang="ko-KR" sz="5000">
              <a:solidFill>
                <a:srgbClr val="FFE39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35208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ADAF-F734-4849-866D-712E851A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E40649-7E6A-9F0D-9307-03CBE5F597F3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Hugging Face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err="1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Ollama</a:t>
            </a:r>
            <a:endParaRPr lang="en-AU" altLang="ko-KR" sz="5000">
              <a:solidFill>
                <a:srgbClr val="FFE39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Amazon Bedrock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AI Foundry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Vertex AI</a:t>
            </a:r>
          </a:p>
        </p:txBody>
      </p:sp>
    </p:spTree>
    <p:extLst>
      <p:ext uri="{BB962C8B-B14F-4D97-AF65-F5344CB8AC3E}">
        <p14:creationId xmlns:p14="http://schemas.microsoft.com/office/powerpoint/2010/main" val="11441261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93D2-A559-FA96-4AD1-15630807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en-US"/>
              <a:t>DEMO #1:</a:t>
            </a:r>
            <a:br>
              <a:rPr lang="en-US"/>
            </a:br>
            <a:r>
              <a:rPr lang="en-US"/>
              <a:t>Semantic Kernel</a:t>
            </a:r>
            <a:r>
              <a:rPr lang="ko-KR" altLang="en-US" err="1"/>
              <a:t>에</a:t>
            </a:r>
            <a:br>
              <a:rPr lang="en-AU" altLang="ko-KR"/>
            </a:br>
            <a:r>
              <a:rPr lang="ko-KR" altLang="en-US"/>
              <a:t>다양한 </a:t>
            </a:r>
            <a:r>
              <a:rPr lang="en-US" altLang="ko-KR"/>
              <a:t>LLM </a:t>
            </a:r>
            <a:r>
              <a:rPr lang="ko-KR" altLang="en-US"/>
              <a:t>연결하기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F174D-8A7C-D7E7-DCB4-677167EF88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F57758-6E72-7DA6-CBF8-CE65EF1A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</a:t>
            </a:r>
            <a:r>
              <a:rPr lang="ko-KR" altLang="en-US" err="1"/>
              <a:t>를</a:t>
            </a:r>
            <a:r>
              <a:rPr lang="ko-KR" altLang="en-US"/>
              <a:t> 활용한 지능형 앱 개발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8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F487-FE4B-24A8-2D03-2C79A0C2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FB9B9-E5A1-5E34-C088-7F241F5DDE7F}"/>
              </a:ext>
            </a:extLst>
          </p:cNvPr>
          <p:cNvSpPr/>
          <p:nvPr/>
        </p:nvSpPr>
        <p:spPr bwMode="auto">
          <a:xfrm>
            <a:off x="6837528" y="1449000"/>
            <a:ext cx="5354472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GPT-4o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Gemini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Phi-4</a:t>
            </a: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F8300-7915-9A27-EE18-A2B5E3A2BF68}"/>
              </a:ext>
            </a:extLst>
          </p:cNvPr>
          <p:cNvSpPr/>
          <p:nvPr/>
        </p:nvSpPr>
        <p:spPr bwMode="auto">
          <a:xfrm>
            <a:off x="0" y="1449000"/>
            <a:ext cx="6837528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AI Foundry</a:t>
            </a:r>
          </a:p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Vertex AI</a:t>
            </a:r>
          </a:p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51064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11D99-D4AD-2F3F-1BB9-9FF5681A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745E4-1E9A-2C2A-E49A-109A5D0A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Kernel</a:t>
            </a:r>
            <a:r>
              <a:rPr lang="en-US" altLang="ko-KR"/>
              <a:t> </a:t>
            </a:r>
            <a:r>
              <a:rPr lang="ko-KR" altLang="en-US"/>
              <a:t>플러그인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64513-7120-6DDB-989E-594821565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2322CE-31B0-8A9A-2252-E4464C7B1AD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애플리케이션 통합</a:t>
            </a:r>
          </a:p>
        </p:txBody>
      </p:sp>
    </p:spTree>
    <p:extLst>
      <p:ext uri="{BB962C8B-B14F-4D97-AF65-F5344CB8AC3E}">
        <p14:creationId xmlns:p14="http://schemas.microsoft.com/office/powerpoint/2010/main" val="38595267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42877-D878-E595-7F08-D5986390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63BA2F-A870-C9B5-C252-E134F748D9AC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</a:p>
        </p:txBody>
      </p:sp>
    </p:spTree>
    <p:extLst>
      <p:ext uri="{BB962C8B-B14F-4D97-AF65-F5344CB8AC3E}">
        <p14:creationId xmlns:p14="http://schemas.microsoft.com/office/powerpoint/2010/main" val="16219950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A31F-612F-1165-446D-A7AD67E4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F06FDE-0168-0E7E-B203-B8C3210BB58A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엔지니어링을 통해 </a:t>
            </a: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제어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프롬프트를 순차적으로 실행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06364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9B2F-644C-D6D2-4F3B-75F1D8BF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87B1B7-B21A-4D78-8F5E-FD1FD00B671B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프로그래밍 언어로 </a:t>
            </a: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제어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애플리케이션과 직접 연동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34307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7976-F0B0-0C1E-E1B3-A81452B9E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F576-0782-3D9D-6B74-1331987D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en-US"/>
              <a:t>DEMO #</a:t>
            </a:r>
            <a:r>
              <a:rPr lang="en-US" altLang="ko-KR"/>
              <a:t>2</a:t>
            </a:r>
            <a:r>
              <a:rPr lang="en-US"/>
              <a:t>:</a:t>
            </a:r>
            <a:br>
              <a:rPr lang="en-US"/>
            </a:br>
            <a:r>
              <a:rPr lang="en-US"/>
              <a:t>Semantic Kernel</a:t>
            </a:r>
            <a:r>
              <a:rPr lang="ko-KR" altLang="en-US" err="1"/>
              <a:t>에</a:t>
            </a:r>
            <a:br>
              <a:rPr lang="en-AU" altLang="ko-KR"/>
            </a:br>
            <a:r>
              <a:rPr lang="ko-KR" altLang="en-US"/>
              <a:t>플러그인 추가하기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58DE-C6DC-4567-DD7E-DDE7DCC11D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BCDC-37F3-3B8C-79C2-96BB9F35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517934-E8F7-CF07-C52B-2499F63F792A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플러그인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플러그인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히스토리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오토 </a:t>
            </a:r>
            <a:r>
              <a:rPr lang="ko-KR" altLang="en-US" sz="500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펑션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00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콜링</a:t>
            </a: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2381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B58B7-9C93-E07D-A478-48BFB79C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D2F9B-66B0-A586-A35E-6EF5EE71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Kernel</a:t>
            </a:r>
            <a:r>
              <a:rPr lang="en-US" altLang="ko-KR"/>
              <a:t> </a:t>
            </a:r>
            <a:r>
              <a:rPr lang="ko-KR" altLang="en-US"/>
              <a:t>에이전트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7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97F5B-5264-B3A0-3F3D-E28426A5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E1C36A-E331-B677-3B0B-FC27C0C93497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</a:t>
            </a:r>
          </a:p>
        </p:txBody>
      </p:sp>
    </p:spTree>
    <p:extLst>
      <p:ext uri="{BB962C8B-B14F-4D97-AF65-F5344CB8AC3E}">
        <p14:creationId xmlns:p14="http://schemas.microsoft.com/office/powerpoint/2010/main" val="25056964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D7A6-DDC3-7BC9-F164-A3803A0D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ko-KR" altLang="en-US"/>
              <a:t>기존 앱 </a:t>
            </a:r>
            <a:r>
              <a:rPr lang="en-US" altLang="ko-KR">
                <a:solidFill>
                  <a:schemeClr val="bg1"/>
                </a:solidFill>
              </a:rPr>
              <a:t>+ </a:t>
            </a:r>
            <a:r>
              <a:rPr lang="en-AU" altLang="ko-KR">
                <a:solidFill>
                  <a:schemeClr val="bg1"/>
                </a:solidFill>
              </a:rPr>
              <a:t>LLM = AI </a:t>
            </a:r>
            <a:r>
              <a:rPr lang="ko-KR" altLang="en-US">
                <a:solidFill>
                  <a:schemeClr val="bg1"/>
                </a:solidFill>
              </a:rPr>
              <a:t>앱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지능형 앱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ED8AB-7447-B8C3-2445-90218A602F83}"/>
              </a:ext>
            </a:extLst>
          </p:cNvPr>
          <p:cNvSpPr txBox="1"/>
          <p:nvPr/>
        </p:nvSpPr>
        <p:spPr>
          <a:xfrm>
            <a:off x="6418543" y="1922161"/>
            <a:ext cx="5440082" cy="4178625"/>
          </a:xfrm>
          <a:prstGeom prst="roundRect">
            <a:avLst>
              <a:gd name="adj" fmla="val 6186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5400" b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1EFCB6EB-CA79-72D5-2A82-313969F38A72}"/>
              </a:ext>
            </a:extLst>
          </p:cNvPr>
          <p:cNvSpPr/>
          <p:nvPr/>
        </p:nvSpPr>
        <p:spPr>
          <a:xfrm>
            <a:off x="6619492" y="5942243"/>
            <a:ext cx="2596241" cy="717815"/>
          </a:xfrm>
          <a:custGeom>
            <a:avLst/>
            <a:gdLst>
              <a:gd name="connsiteX0" fmla="*/ 919471 w 919471"/>
              <a:gd name="connsiteY0" fmla="*/ 0 h 919471"/>
              <a:gd name="connsiteX1" fmla="*/ 919471 w 919471"/>
              <a:gd name="connsiteY1" fmla="*/ 919471 h 919471"/>
              <a:gd name="connsiteX2" fmla="*/ 0 w 919471"/>
              <a:gd name="connsiteY2" fmla="*/ 919471 h 919471"/>
              <a:gd name="connsiteX3" fmla="*/ 0 w 919471"/>
              <a:gd name="connsiteY3" fmla="*/ 0 h 91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471" h="919471">
                <a:moveTo>
                  <a:pt x="919471" y="0"/>
                </a:moveTo>
                <a:lnTo>
                  <a:pt x="919471" y="919471"/>
                </a:lnTo>
                <a:lnTo>
                  <a:pt x="0" y="9194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그룹 95">
            <a:extLst>
              <a:ext uri="{FF2B5EF4-FFF2-40B4-BE49-F238E27FC236}">
                <a16:creationId xmlns:a16="http://schemas.microsoft.com/office/drawing/2014/main" id="{74917931-4F05-AC9B-6CE8-D874FE391AF2}"/>
              </a:ext>
            </a:extLst>
          </p:cNvPr>
          <p:cNvGrpSpPr/>
          <p:nvPr/>
        </p:nvGrpSpPr>
        <p:grpSpPr>
          <a:xfrm>
            <a:off x="6584278" y="3030316"/>
            <a:ext cx="2438400" cy="1994406"/>
            <a:chOff x="6523318" y="1922162"/>
            <a:chExt cx="2438400" cy="1994406"/>
          </a:xfrm>
          <a:solidFill>
            <a:srgbClr val="F5F3F6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DE5A50-1D48-9178-3C3D-D3C0736F92CF}"/>
                </a:ext>
              </a:extLst>
            </p:cNvPr>
            <p:cNvSpPr txBox="1"/>
            <p:nvPr/>
          </p:nvSpPr>
          <p:spPr>
            <a:xfrm>
              <a:off x="6523318" y="1922162"/>
              <a:ext cx="2438400" cy="1994406"/>
            </a:xfrm>
            <a:prstGeom prst="roundRect">
              <a:avLst>
                <a:gd name="adj" fmla="val 12761"/>
              </a:avLst>
            </a:prstGeom>
            <a:grpFill/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AE9A46-1D2B-9C33-F662-8FB070962D0C}"/>
                </a:ext>
              </a:extLst>
            </p:cNvPr>
            <p:cNvSpPr txBox="1"/>
            <p:nvPr/>
          </p:nvSpPr>
          <p:spPr>
            <a:xfrm>
              <a:off x="6869261" y="3238726"/>
              <a:ext cx="1746513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7" name="그림 84">
              <a:extLst>
                <a:ext uri="{FF2B5EF4-FFF2-40B4-BE49-F238E27FC236}">
                  <a16:creationId xmlns:a16="http://schemas.microsoft.com/office/drawing/2014/main" id="{BAEA8552-D6C5-BC37-60C5-BDE280B7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6686" y="2379711"/>
              <a:ext cx="511582" cy="682109"/>
            </a:xfrm>
            <a:prstGeom prst="rect">
              <a:avLst/>
            </a:prstGeom>
            <a:grpFill/>
          </p:spPr>
        </p:pic>
      </p:grpSp>
      <p:grpSp>
        <p:nvGrpSpPr>
          <p:cNvPr id="28" name="그룹 96">
            <a:extLst>
              <a:ext uri="{FF2B5EF4-FFF2-40B4-BE49-F238E27FC236}">
                <a16:creationId xmlns:a16="http://schemas.microsoft.com/office/drawing/2014/main" id="{6E43AB55-AD86-45AF-6C3D-A09E6F328259}"/>
              </a:ext>
            </a:extLst>
          </p:cNvPr>
          <p:cNvGrpSpPr/>
          <p:nvPr/>
        </p:nvGrpSpPr>
        <p:grpSpPr>
          <a:xfrm>
            <a:off x="9246701" y="3030316"/>
            <a:ext cx="2438400" cy="1994406"/>
            <a:chOff x="9307661" y="1922162"/>
            <a:chExt cx="2438400" cy="1994406"/>
          </a:xfrm>
          <a:solidFill>
            <a:srgbClr val="F5F3F6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CCA28C-A22A-1A1B-4BB7-F569F7C92274}"/>
                </a:ext>
              </a:extLst>
            </p:cNvPr>
            <p:cNvSpPr txBox="1"/>
            <p:nvPr/>
          </p:nvSpPr>
          <p:spPr>
            <a:xfrm>
              <a:off x="9307661" y="1922162"/>
              <a:ext cx="2438400" cy="1994406"/>
            </a:xfrm>
            <a:prstGeom prst="roundRect">
              <a:avLst>
                <a:gd name="adj" fmla="val 12761"/>
              </a:avLst>
            </a:prstGeom>
            <a:grpFill/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318B0-3166-966E-3CB2-CECD1964B614}"/>
                </a:ext>
              </a:extLst>
            </p:cNvPr>
            <p:cNvSpPr txBox="1"/>
            <p:nvPr/>
          </p:nvSpPr>
          <p:spPr>
            <a:xfrm>
              <a:off x="9653604" y="3223337"/>
              <a:ext cx="174651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1" name="그림 89">
              <a:extLst>
                <a:ext uri="{FF2B5EF4-FFF2-40B4-BE49-F238E27FC236}">
                  <a16:creationId xmlns:a16="http://schemas.microsoft.com/office/drawing/2014/main" id="{075787CD-B8FB-BC8D-B0D7-0AC15C873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8615" y="2336439"/>
              <a:ext cx="576489" cy="768652"/>
            </a:xfrm>
            <a:prstGeom prst="rect">
              <a:avLst/>
            </a:prstGeom>
            <a:grpFill/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DE25CD0-26D9-D7A8-EC1C-3277DF7CC6F3}"/>
              </a:ext>
            </a:extLst>
          </p:cNvPr>
          <p:cNvSpPr txBox="1"/>
          <p:nvPr/>
        </p:nvSpPr>
        <p:spPr>
          <a:xfrm>
            <a:off x="8265327" y="2137961"/>
            <a:ext cx="1746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앱</a:t>
            </a:r>
            <a:endParaRPr lang="en-US" sz="28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2869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EDED-932A-89F1-F492-ABAC45623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706F61-A673-7AE9-2DAE-C32C8912AF2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입력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자동으로 작업 수행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에이전트와 협업 가능</a:t>
            </a:r>
            <a:endParaRPr lang="en-US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출력</a:t>
            </a:r>
          </a:p>
        </p:txBody>
      </p:sp>
    </p:spTree>
    <p:extLst>
      <p:ext uri="{BB962C8B-B14F-4D97-AF65-F5344CB8AC3E}">
        <p14:creationId xmlns:p14="http://schemas.microsoft.com/office/powerpoint/2010/main" val="134217128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52F0-5062-C43A-C8AF-7C2DECDCC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30E292-25F5-591F-8272-05CF6BEA7A6F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매니저 에이전트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카피라이터 에이전트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마케터 에이전트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6338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F33583-04CD-3697-E9CD-066F2603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471371"/>
              </p:ext>
            </p:extLst>
          </p:nvPr>
        </p:nvGraphicFramePr>
        <p:xfrm>
          <a:off x="9525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200937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4BB0-29EE-E41D-E2E5-917722AE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32FB50-5390-98CC-3A96-86E15ACDF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777344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99331473-BED1-0E04-3A82-561E61565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2D6DCB-6650-ABFA-BBFA-6874B6D357C2}"/>
              </a:ext>
            </a:extLst>
          </p:cNvPr>
          <p:cNvCxnSpPr/>
          <p:nvPr/>
        </p:nvCxnSpPr>
        <p:spPr>
          <a:xfrm>
            <a:off x="3402475" y="2183642"/>
            <a:ext cx="1770026" cy="777922"/>
          </a:xfrm>
          <a:prstGeom prst="straightConnector1">
            <a:avLst/>
          </a:prstGeom>
          <a:ln w="63500">
            <a:solidFill>
              <a:srgbClr val="FF5C3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0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52EE-FDDF-FA70-7918-02FEBC76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810F2D-DC18-1149-7D80-D954556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84406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D0055DDA-5301-3321-4357-DBA8ECB46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219911-4879-73AA-238F-805B82DA4AC3}"/>
              </a:ext>
            </a:extLst>
          </p:cNvPr>
          <p:cNvCxnSpPr>
            <a:cxnSpLocks/>
          </p:cNvCxnSpPr>
          <p:nvPr/>
        </p:nvCxnSpPr>
        <p:spPr>
          <a:xfrm flipH="1">
            <a:off x="4961593" y="2128593"/>
            <a:ext cx="1324666" cy="2292892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EEF727-6AF6-60B2-DD8A-47FA7F1472EA}"/>
              </a:ext>
            </a:extLst>
          </p:cNvPr>
          <p:cNvCxnSpPr>
            <a:cxnSpLocks/>
          </p:cNvCxnSpPr>
          <p:nvPr/>
        </p:nvCxnSpPr>
        <p:spPr>
          <a:xfrm>
            <a:off x="7825804" y="2165352"/>
            <a:ext cx="1309601" cy="2256133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143C1F-A222-9906-100F-C0BADCEB20A6}"/>
              </a:ext>
            </a:extLst>
          </p:cNvPr>
          <p:cNvCxnSpPr>
            <a:cxnSpLocks/>
          </p:cNvCxnSpPr>
          <p:nvPr/>
        </p:nvCxnSpPr>
        <p:spPr>
          <a:xfrm flipH="1">
            <a:off x="5748314" y="5484508"/>
            <a:ext cx="2591565" cy="0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89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64F9-E59E-C0D2-EEB6-71D99198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A7A4DC-B8E2-DD16-18C1-941F0D5A0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496536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9B2EC7B7-443A-2DDB-44E3-50173A54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7887BC-5574-831E-8245-E542B0F8E6E7}"/>
              </a:ext>
            </a:extLst>
          </p:cNvPr>
          <p:cNvCxnSpPr/>
          <p:nvPr/>
        </p:nvCxnSpPr>
        <p:spPr>
          <a:xfrm>
            <a:off x="3402475" y="2183642"/>
            <a:ext cx="1770026" cy="777922"/>
          </a:xfrm>
          <a:prstGeom prst="straightConnector1">
            <a:avLst/>
          </a:prstGeom>
          <a:ln w="63500">
            <a:solidFill>
              <a:srgbClr val="FF5C39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2663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AFA2-B97F-4781-4C2F-9A54909E3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1ED5-EDBA-26DB-9FC3-477ADDF2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en-US"/>
              <a:t>DEMO #</a:t>
            </a:r>
            <a:r>
              <a:rPr lang="en-US" altLang="ko-KR"/>
              <a:t>3</a:t>
            </a:r>
            <a:r>
              <a:rPr lang="en-US"/>
              <a:t>:</a:t>
            </a:r>
            <a:br>
              <a:rPr lang="en-US"/>
            </a:br>
            <a:r>
              <a:rPr lang="en-US"/>
              <a:t>Semantic Kernel</a:t>
            </a:r>
            <a:r>
              <a:rPr lang="ko-KR" altLang="en-US" err="1"/>
              <a:t>에</a:t>
            </a:r>
            <a:br>
              <a:rPr lang="en-AU" altLang="ko-KR"/>
            </a:br>
            <a:r>
              <a:rPr lang="ko-KR" altLang="en-US"/>
              <a:t>에이전트 추가하기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BEF26-DE1A-67A4-237C-6AB53CACB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FDA5-D6BA-79CB-011E-F38B9972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DB8F66-BD7E-DB41-89FE-AEF70A799C8E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기반 에이전트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기반 에이전트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에이전트간 협업</a:t>
            </a:r>
          </a:p>
        </p:txBody>
      </p:sp>
    </p:spTree>
    <p:extLst>
      <p:ext uri="{BB962C8B-B14F-4D97-AF65-F5344CB8AC3E}">
        <p14:creationId xmlns:p14="http://schemas.microsoft.com/office/powerpoint/2010/main" val="237899763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89DC-145F-2B9A-82F6-EDF9A7C93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48907-5BEC-8FCF-6C2B-40A0D8D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426410"/>
            <a:ext cx="8442053" cy="1107996"/>
          </a:xfrm>
        </p:spPr>
        <p:txBody>
          <a:bodyPr/>
          <a:lstStyle/>
          <a:p>
            <a:r>
              <a:rPr lang="en-US"/>
              <a:t>Semantic Kernel</a:t>
            </a:r>
            <a:r>
              <a:rPr lang="ko-KR" altLang="en-US"/>
              <a:t> </a:t>
            </a:r>
            <a:r>
              <a:rPr lang="en-US" altLang="ko-KR"/>
              <a:t>RAG </a:t>
            </a:r>
            <a:r>
              <a:rPr lang="ko-KR" altLang="en-US"/>
              <a:t>확장</a:t>
            </a:r>
            <a:r>
              <a:rPr lang="en-US" altLang="ko-KR"/>
              <a:t> </a:t>
            </a:r>
            <a:r>
              <a:rPr lang="ko-KR" altLang="en-US"/>
              <a:t>및 모니터링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8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3C50D-F56C-7374-1C99-2AC417EE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C55CE6-7576-5983-AFA5-F22277885DF3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Retrieval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Augmented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Generation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검색증강생성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2752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6700-D56B-1766-31CE-6401DB043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144F-77D4-AC87-5C37-F19F1FBF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ko-KR" altLang="en-US">
                <a:solidFill>
                  <a:srgbClr val="091F2C"/>
                </a:solidFill>
              </a:rPr>
              <a:t>기존 앱 </a:t>
            </a:r>
            <a:r>
              <a:rPr lang="en-US" altLang="ko-KR">
                <a:solidFill>
                  <a:srgbClr val="091F2C"/>
                </a:solidFill>
              </a:rPr>
              <a:t>+ </a:t>
            </a:r>
            <a:r>
              <a:rPr lang="en-US"/>
              <a:t>LLM</a:t>
            </a:r>
            <a:r>
              <a:rPr lang="en-US">
                <a:solidFill>
                  <a:schemeClr val="bg1"/>
                </a:solidFill>
              </a:rPr>
              <a:t> = AI </a:t>
            </a:r>
            <a:r>
              <a:rPr lang="ko-KR" altLang="en-US">
                <a:solidFill>
                  <a:schemeClr val="bg1"/>
                </a:solidFill>
              </a:rPr>
              <a:t>앱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2C1A37E-88F2-4261-A577-C2F238047DB8}"/>
              </a:ext>
            </a:extLst>
          </p:cNvPr>
          <p:cNvGrpSpPr/>
          <p:nvPr/>
        </p:nvGrpSpPr>
        <p:grpSpPr>
          <a:xfrm>
            <a:off x="600075" y="1858154"/>
            <a:ext cx="2438400" cy="1994406"/>
            <a:chOff x="2257120" y="3425777"/>
            <a:chExt cx="3238391" cy="22585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0CFE96-1652-C9AA-C459-A9E048E4CECE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3CD784-C3B6-913B-D53D-B599893B0431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2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자연어 이해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9" name="그림 13">
            <a:extLst>
              <a:ext uri="{FF2B5EF4-FFF2-40B4-BE49-F238E27FC236}">
                <a16:creationId xmlns:a16="http://schemas.microsoft.com/office/drawing/2014/main" id="{ED03E115-CD66-7ACB-4D44-4CC30058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30" y="2224626"/>
            <a:ext cx="805690" cy="805690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A8E93BC1-F681-430A-91B5-9108D90C12C7}"/>
              </a:ext>
            </a:extLst>
          </p:cNvPr>
          <p:cNvGrpSpPr/>
          <p:nvPr/>
        </p:nvGrpSpPr>
        <p:grpSpPr>
          <a:xfrm>
            <a:off x="3344584" y="1922162"/>
            <a:ext cx="2438400" cy="1994406"/>
            <a:chOff x="2257120" y="3425777"/>
            <a:chExt cx="3238391" cy="22585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85598-E3EF-5FD7-0A73-CA7E8532B6D9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E957DC-CEFF-6B0E-FDE2-67B8AC3C74CA}"/>
                </a:ext>
              </a:extLst>
            </p:cNvPr>
            <p:cNvSpPr txBox="1"/>
            <p:nvPr/>
          </p:nvSpPr>
          <p:spPr>
            <a:xfrm>
              <a:off x="2716560" y="4833785"/>
              <a:ext cx="2319510" cy="697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생성</a:t>
              </a:r>
              <a:endParaRPr lang="en-US" altLang="ko-KR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자연어</a:t>
              </a:r>
              <a:r>
                <a:rPr lang="en-US" altLang="ko-KR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</a:t>
              </a:r>
              <a:r>
                <a:rPr lang="en-US" altLang="ko-KR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D4F41A87-2F75-DB65-D609-385CFEA4A484}"/>
              </a:ext>
            </a:extLst>
          </p:cNvPr>
          <p:cNvGrpSpPr/>
          <p:nvPr/>
        </p:nvGrpSpPr>
        <p:grpSpPr>
          <a:xfrm>
            <a:off x="600075" y="4106380"/>
            <a:ext cx="2438400" cy="1994406"/>
            <a:chOff x="2257120" y="3425777"/>
            <a:chExt cx="3238391" cy="22585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DEDFD-0EA8-BD21-FEA3-1C396A748645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4F7B5D-8C61-5425-46CB-88ADED8A144D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8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방대한 지식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46DB4B36-F117-C5C4-4499-F266D0B39033}"/>
              </a:ext>
            </a:extLst>
          </p:cNvPr>
          <p:cNvGrpSpPr/>
          <p:nvPr/>
        </p:nvGrpSpPr>
        <p:grpSpPr>
          <a:xfrm>
            <a:off x="3344584" y="4106380"/>
            <a:ext cx="2438400" cy="1994406"/>
            <a:chOff x="2257120" y="3425777"/>
            <a:chExt cx="3238391" cy="22585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E0A05B-50C0-4C84-2594-987411FE849C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1DB7F5-C691-84A4-FC9D-40CBB6402F3D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8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대화 맥락 유지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19" name="그림 26">
            <a:extLst>
              <a:ext uri="{FF2B5EF4-FFF2-40B4-BE49-F238E27FC236}">
                <a16:creationId xmlns:a16="http://schemas.microsoft.com/office/drawing/2014/main" id="{EB23953B-AA18-3CEA-E4A6-8CFDC1255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202" y="2288797"/>
            <a:ext cx="646332" cy="646332"/>
          </a:xfrm>
          <a:prstGeom prst="rect">
            <a:avLst/>
          </a:prstGeom>
        </p:spPr>
      </p:pic>
      <p:pic>
        <p:nvPicPr>
          <p:cNvPr id="20" name="그림 27">
            <a:extLst>
              <a:ext uri="{FF2B5EF4-FFF2-40B4-BE49-F238E27FC236}">
                <a16:creationId xmlns:a16="http://schemas.microsoft.com/office/drawing/2014/main" id="{80E94CA6-D995-17BB-6AF0-7658A869E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37" y="4512530"/>
            <a:ext cx="813176" cy="711529"/>
          </a:xfrm>
          <a:prstGeom prst="rect">
            <a:avLst/>
          </a:prstGeom>
        </p:spPr>
      </p:pic>
      <p:pic>
        <p:nvPicPr>
          <p:cNvPr id="21" name="그림 28">
            <a:extLst>
              <a:ext uri="{FF2B5EF4-FFF2-40B4-BE49-F238E27FC236}">
                <a16:creationId xmlns:a16="http://schemas.microsoft.com/office/drawing/2014/main" id="{1286EE48-027F-B959-1BA6-CE29B020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50" y="4526951"/>
            <a:ext cx="704609" cy="7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581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29C4-18DF-92C6-7BC9-E563BC42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464A06-FA7B-D285-79DC-00B39E5FE6E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LLM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학습하지 않은 데이터셋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회사 내부 자료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0732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7827-EF5C-8A5D-8C36-D7CC6856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0BE6AD-73F2-B7A9-2869-ABFACB2887D7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벡터화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5868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how a vector search engine works using vector embeddings">
            <a:extLst>
              <a:ext uri="{FF2B5EF4-FFF2-40B4-BE49-F238E27FC236}">
                <a16:creationId xmlns:a16="http://schemas.microsoft.com/office/drawing/2014/main" id="{47269782-2E63-CAAF-1490-EB4D243A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5163"/>
            <a:ext cx="12192000" cy="552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86AB64-6617-C1A0-2155-57AAF8F86CB0}"/>
              </a:ext>
            </a:extLst>
          </p:cNvPr>
          <p:cNvSpPr txBox="1"/>
          <p:nvPr/>
        </p:nvSpPr>
        <p:spPr>
          <a:xfrm>
            <a:off x="9277741" y="6704112"/>
            <a:ext cx="2914259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AU" sz="10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https://www.elastic.co/kr/what-is/vector-database</a:t>
            </a:r>
          </a:p>
        </p:txBody>
      </p:sp>
    </p:spTree>
    <p:extLst>
      <p:ext uri="{BB962C8B-B14F-4D97-AF65-F5344CB8AC3E}">
        <p14:creationId xmlns:p14="http://schemas.microsoft.com/office/powerpoint/2010/main" val="297557311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FC06-7C4A-5FF1-B7B4-582433CC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40E515-6A7A-8124-2C87-237215327CEC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벡터 데이터베이스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5267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BD47-BA14-344C-9DFA-082937FD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70EB6F-7C84-C60D-6CC7-EEC5ED9595A2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검색엔진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862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EB3D-2044-4673-B748-062E5A198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8B6F75-8319-3D32-0319-9C9A54801F5D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오고가는 데이터 모니터링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토큰 사용량 모니터링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45640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DB536-D286-7FCD-2F9B-F5499099D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B870BE-A491-0820-BC13-A8DBD7FD7F46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err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OpenTelemetry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프로토콜 사용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93259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AFC6A-FFFA-B5C0-5F89-5F4BE0839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E614-CE62-74D6-7C8E-16BA12BB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en-US"/>
              <a:t>DEMO #4:</a:t>
            </a:r>
            <a:br>
              <a:rPr lang="en-US"/>
            </a:br>
            <a:r>
              <a:rPr lang="en-US"/>
              <a:t>Semantic Kernel</a:t>
            </a:r>
            <a:br>
              <a:rPr lang="en-AU" altLang="ko-KR"/>
            </a:br>
            <a:r>
              <a:rPr lang="en-AU" altLang="ko-KR"/>
              <a:t>RAG </a:t>
            </a:r>
            <a:r>
              <a:rPr lang="ko-KR" altLang="en-US"/>
              <a:t>확장 및 모니터링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69B5-EEF0-4FE1-9AC2-2EEDFB2E62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9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04D0-F902-457D-4675-8FD38463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9957B6-F2FE-6762-B997-AD39F6CD2C0E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메모리 벡터 데이터베이스 활용 </a:t>
            </a: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.NET Aspire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대시보드 활용 모니터링</a:t>
            </a:r>
          </a:p>
        </p:txBody>
      </p:sp>
    </p:spTree>
    <p:extLst>
      <p:ext uri="{BB962C8B-B14F-4D97-AF65-F5344CB8AC3E}">
        <p14:creationId xmlns:p14="http://schemas.microsoft.com/office/powerpoint/2010/main" val="289088783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096E-BA82-FD1C-A880-086EC4E0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8DBBA-CD4C-B6AB-FF74-93BA448A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9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1A1B-919E-67EA-74F5-74BC011CC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305E-0BA4-D7AE-A05E-272B5E6C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앱 </a:t>
            </a:r>
            <a:r>
              <a:rPr lang="en-US" altLang="ko-KR"/>
              <a:t>+ </a:t>
            </a:r>
            <a:r>
              <a:rPr lang="en-US"/>
              <a:t>LLM = AI </a:t>
            </a:r>
            <a:r>
              <a:rPr lang="ko-KR" altLang="en-US"/>
              <a:t>앱 </a:t>
            </a:r>
            <a:r>
              <a:rPr lang="en-US" altLang="ko-KR"/>
              <a:t>(</a:t>
            </a:r>
            <a:r>
              <a:rPr lang="ko-KR" altLang="en-US"/>
              <a:t>지능형 앱</a:t>
            </a:r>
            <a:r>
              <a:rPr lang="en-US" altLang="ko-KR"/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3258C-7C0D-AE04-8360-2688BDF5EA20}"/>
              </a:ext>
            </a:extLst>
          </p:cNvPr>
          <p:cNvSpPr txBox="1"/>
          <p:nvPr/>
        </p:nvSpPr>
        <p:spPr>
          <a:xfrm>
            <a:off x="6418543" y="1922161"/>
            <a:ext cx="5440082" cy="4178625"/>
          </a:xfrm>
          <a:prstGeom prst="roundRect">
            <a:avLst>
              <a:gd name="adj" fmla="val 6186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5400" b="0">
              <a:solidFill>
                <a:schemeClr val="bg1"/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E84EB3A-6651-291A-2726-2DFC42475229}"/>
              </a:ext>
            </a:extLst>
          </p:cNvPr>
          <p:cNvGrpSpPr/>
          <p:nvPr/>
        </p:nvGrpSpPr>
        <p:grpSpPr>
          <a:xfrm>
            <a:off x="600075" y="1858154"/>
            <a:ext cx="2438400" cy="1994406"/>
            <a:chOff x="2257120" y="3425777"/>
            <a:chExt cx="3238391" cy="22585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260FF-8DB9-867D-33FD-4D70D4B12470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820D23-2190-7EA0-0642-596CF3F42C79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2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자연어 이해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9" name="그림 13">
            <a:extLst>
              <a:ext uri="{FF2B5EF4-FFF2-40B4-BE49-F238E27FC236}">
                <a16:creationId xmlns:a16="http://schemas.microsoft.com/office/drawing/2014/main" id="{F0178746-B006-F7AD-EBCF-3074E173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30" y="2224626"/>
            <a:ext cx="805690" cy="805690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613EE99E-1C23-0C5F-6102-E09E91200FB4}"/>
              </a:ext>
            </a:extLst>
          </p:cNvPr>
          <p:cNvGrpSpPr/>
          <p:nvPr/>
        </p:nvGrpSpPr>
        <p:grpSpPr>
          <a:xfrm>
            <a:off x="3344584" y="1922162"/>
            <a:ext cx="2438400" cy="1994406"/>
            <a:chOff x="2257120" y="3425777"/>
            <a:chExt cx="3238391" cy="22585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A02540-6A8C-8B80-D777-EB2E99633380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A4FBEA-CD76-EBE2-1DD7-780EC71253A6}"/>
                </a:ext>
              </a:extLst>
            </p:cNvPr>
            <p:cNvSpPr txBox="1"/>
            <p:nvPr/>
          </p:nvSpPr>
          <p:spPr>
            <a:xfrm>
              <a:off x="2716560" y="4833785"/>
              <a:ext cx="2319510" cy="697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생성</a:t>
              </a:r>
              <a:endParaRPr lang="en-US" altLang="ko-KR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자연어</a:t>
              </a:r>
              <a:r>
                <a:rPr lang="en-US" altLang="ko-KR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/</a:t>
              </a: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</a:t>
              </a:r>
              <a:r>
                <a:rPr lang="en-US" altLang="ko-KR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)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908EEBD3-4416-8AEE-CDD1-EF4FADBB3CF1}"/>
              </a:ext>
            </a:extLst>
          </p:cNvPr>
          <p:cNvGrpSpPr/>
          <p:nvPr/>
        </p:nvGrpSpPr>
        <p:grpSpPr>
          <a:xfrm>
            <a:off x="600075" y="4106380"/>
            <a:ext cx="2438400" cy="1994406"/>
            <a:chOff x="2257120" y="3425777"/>
            <a:chExt cx="3238391" cy="22585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61C0AA-3792-A685-7608-0E31C36F9C3D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4FC3B-CA29-C52A-2B31-24B48428676A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8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방대한 지식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83AFC20F-855E-28F4-4BFA-59560271AB29}"/>
              </a:ext>
            </a:extLst>
          </p:cNvPr>
          <p:cNvGrpSpPr/>
          <p:nvPr/>
        </p:nvGrpSpPr>
        <p:grpSpPr>
          <a:xfrm>
            <a:off x="3344584" y="4106380"/>
            <a:ext cx="2438400" cy="1994406"/>
            <a:chOff x="2257120" y="3425777"/>
            <a:chExt cx="3238391" cy="22585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93B633-686B-D977-9D99-F88EBEBCCBA4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B759A5-3C0A-D22B-213E-D1BF6DC0F847}"/>
                </a:ext>
              </a:extLst>
            </p:cNvPr>
            <p:cNvSpPr txBox="1"/>
            <p:nvPr/>
          </p:nvSpPr>
          <p:spPr>
            <a:xfrm>
              <a:off x="2716560" y="4968123"/>
              <a:ext cx="2319510" cy="418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대화 맥락 유지</a:t>
              </a:r>
              <a:endParaRPr lang="en-US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19" name="그림 26">
            <a:extLst>
              <a:ext uri="{FF2B5EF4-FFF2-40B4-BE49-F238E27FC236}">
                <a16:creationId xmlns:a16="http://schemas.microsoft.com/office/drawing/2014/main" id="{05B2607B-FD75-AD91-3702-C508A804C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202" y="2288797"/>
            <a:ext cx="646332" cy="646332"/>
          </a:xfrm>
          <a:prstGeom prst="rect">
            <a:avLst/>
          </a:prstGeom>
        </p:spPr>
      </p:pic>
      <p:pic>
        <p:nvPicPr>
          <p:cNvPr id="20" name="그림 27">
            <a:extLst>
              <a:ext uri="{FF2B5EF4-FFF2-40B4-BE49-F238E27FC236}">
                <a16:creationId xmlns:a16="http://schemas.microsoft.com/office/drawing/2014/main" id="{0CAA16CA-78D6-9AFF-158D-B150077F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37" y="4512530"/>
            <a:ext cx="813176" cy="711529"/>
          </a:xfrm>
          <a:prstGeom prst="rect">
            <a:avLst/>
          </a:prstGeom>
        </p:spPr>
      </p:pic>
      <p:pic>
        <p:nvPicPr>
          <p:cNvPr id="21" name="그림 28">
            <a:extLst>
              <a:ext uri="{FF2B5EF4-FFF2-40B4-BE49-F238E27FC236}">
                <a16:creationId xmlns:a16="http://schemas.microsoft.com/office/drawing/2014/main" id="{B2B687CE-93FA-60FF-7A93-6E9EB02F3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450" y="4526951"/>
            <a:ext cx="704609" cy="704609"/>
          </a:xfrm>
          <a:prstGeom prst="rect">
            <a:avLst/>
          </a:prstGeom>
        </p:spPr>
      </p:pic>
      <p:sp>
        <p:nvSpPr>
          <p:cNvPr id="22" name="십자형 70">
            <a:extLst>
              <a:ext uri="{FF2B5EF4-FFF2-40B4-BE49-F238E27FC236}">
                <a16:creationId xmlns:a16="http://schemas.microsoft.com/office/drawing/2014/main" id="{AD0E640B-4F67-4FD3-504A-0BE35B04D2F5}"/>
              </a:ext>
            </a:extLst>
          </p:cNvPr>
          <p:cNvSpPr/>
          <p:nvPr/>
        </p:nvSpPr>
        <p:spPr>
          <a:xfrm>
            <a:off x="5894142" y="3852560"/>
            <a:ext cx="403716" cy="393741"/>
          </a:xfrm>
          <a:prstGeom prst="plus">
            <a:avLst>
              <a:gd name="adj" fmla="val 39949"/>
            </a:avLst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ko-KR" altLang="en-US" sz="5400" kern="0">
              <a:ln w="3175">
                <a:noFill/>
              </a:ln>
              <a:solidFill>
                <a:schemeClr val="bg1"/>
              </a:solidFill>
              <a:latin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CFDB99D-AC90-B05E-CB6C-5DB93BF821A7}"/>
              </a:ext>
            </a:extLst>
          </p:cNvPr>
          <p:cNvSpPr/>
          <p:nvPr/>
        </p:nvSpPr>
        <p:spPr>
          <a:xfrm>
            <a:off x="6619492" y="5942243"/>
            <a:ext cx="2596241" cy="717815"/>
          </a:xfrm>
          <a:custGeom>
            <a:avLst/>
            <a:gdLst>
              <a:gd name="connsiteX0" fmla="*/ 919471 w 919471"/>
              <a:gd name="connsiteY0" fmla="*/ 0 h 919471"/>
              <a:gd name="connsiteX1" fmla="*/ 919471 w 919471"/>
              <a:gd name="connsiteY1" fmla="*/ 919471 h 919471"/>
              <a:gd name="connsiteX2" fmla="*/ 0 w 919471"/>
              <a:gd name="connsiteY2" fmla="*/ 919471 h 919471"/>
              <a:gd name="connsiteX3" fmla="*/ 0 w 919471"/>
              <a:gd name="connsiteY3" fmla="*/ 0 h 91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9471" h="919471">
                <a:moveTo>
                  <a:pt x="919471" y="0"/>
                </a:moveTo>
                <a:lnTo>
                  <a:pt x="919471" y="919471"/>
                </a:lnTo>
                <a:lnTo>
                  <a:pt x="0" y="9194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" name="그룹 95">
            <a:extLst>
              <a:ext uri="{FF2B5EF4-FFF2-40B4-BE49-F238E27FC236}">
                <a16:creationId xmlns:a16="http://schemas.microsoft.com/office/drawing/2014/main" id="{24204D34-DA15-AFE9-100A-B34401B4B8E6}"/>
              </a:ext>
            </a:extLst>
          </p:cNvPr>
          <p:cNvGrpSpPr/>
          <p:nvPr/>
        </p:nvGrpSpPr>
        <p:grpSpPr>
          <a:xfrm>
            <a:off x="6584278" y="3030316"/>
            <a:ext cx="2438400" cy="1994406"/>
            <a:chOff x="6523318" y="1922162"/>
            <a:chExt cx="2438400" cy="1994406"/>
          </a:xfrm>
          <a:solidFill>
            <a:srgbClr val="F5F3F6"/>
          </a:solidFill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E83237-2D08-4F2D-E71B-A4C2E0FA9666}"/>
                </a:ext>
              </a:extLst>
            </p:cNvPr>
            <p:cNvSpPr txBox="1"/>
            <p:nvPr/>
          </p:nvSpPr>
          <p:spPr>
            <a:xfrm>
              <a:off x="6523318" y="1922162"/>
              <a:ext cx="2438400" cy="1994406"/>
            </a:xfrm>
            <a:prstGeom prst="roundRect">
              <a:avLst>
                <a:gd name="adj" fmla="val 12761"/>
              </a:avLst>
            </a:prstGeom>
            <a:grpFill/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09E7C9-6F2F-8FD4-700B-700FDC81229F}"/>
                </a:ext>
              </a:extLst>
            </p:cNvPr>
            <p:cNvSpPr txBox="1"/>
            <p:nvPr/>
          </p:nvSpPr>
          <p:spPr>
            <a:xfrm>
              <a:off x="6869261" y="3238726"/>
              <a:ext cx="1746513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기능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7" name="그림 84">
              <a:extLst>
                <a:ext uri="{FF2B5EF4-FFF2-40B4-BE49-F238E27FC236}">
                  <a16:creationId xmlns:a16="http://schemas.microsoft.com/office/drawing/2014/main" id="{FA2CE1DD-B000-145D-0E0B-4568A042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16686" y="2379711"/>
              <a:ext cx="511582" cy="682109"/>
            </a:xfrm>
            <a:prstGeom prst="rect">
              <a:avLst/>
            </a:prstGeom>
            <a:grpFill/>
          </p:spPr>
        </p:pic>
      </p:grpSp>
      <p:grpSp>
        <p:nvGrpSpPr>
          <p:cNvPr id="28" name="그룹 96">
            <a:extLst>
              <a:ext uri="{FF2B5EF4-FFF2-40B4-BE49-F238E27FC236}">
                <a16:creationId xmlns:a16="http://schemas.microsoft.com/office/drawing/2014/main" id="{98FB2BFE-1474-831E-6E32-8DF6D1B2F8D3}"/>
              </a:ext>
            </a:extLst>
          </p:cNvPr>
          <p:cNvGrpSpPr/>
          <p:nvPr/>
        </p:nvGrpSpPr>
        <p:grpSpPr>
          <a:xfrm>
            <a:off x="9246701" y="3030316"/>
            <a:ext cx="2438400" cy="1994406"/>
            <a:chOff x="9307661" y="1922162"/>
            <a:chExt cx="2438400" cy="1994406"/>
          </a:xfrm>
          <a:solidFill>
            <a:srgbClr val="F5F3F6"/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C468D1-987A-80AC-A360-CC524F8BFD6E}"/>
                </a:ext>
              </a:extLst>
            </p:cNvPr>
            <p:cNvSpPr txBox="1"/>
            <p:nvPr/>
          </p:nvSpPr>
          <p:spPr>
            <a:xfrm>
              <a:off x="9307661" y="1922162"/>
              <a:ext cx="2438400" cy="1994406"/>
            </a:xfrm>
            <a:prstGeom prst="roundRect">
              <a:avLst>
                <a:gd name="adj" fmla="val 12761"/>
              </a:avLst>
            </a:prstGeom>
            <a:grpFill/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defTabSz="932472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0CA72A-085E-4958-1848-7B13CF18214A}"/>
                </a:ext>
              </a:extLst>
            </p:cNvPr>
            <p:cNvSpPr txBox="1"/>
            <p:nvPr/>
          </p:nvSpPr>
          <p:spPr>
            <a:xfrm>
              <a:off x="9653604" y="3223337"/>
              <a:ext cx="1746513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데이터</a:t>
              </a:r>
              <a:endParaRPr lang="en-US" sz="16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1" name="그림 89">
              <a:extLst>
                <a:ext uri="{FF2B5EF4-FFF2-40B4-BE49-F238E27FC236}">
                  <a16:creationId xmlns:a16="http://schemas.microsoft.com/office/drawing/2014/main" id="{8F851540-FF92-DEC5-DB1E-5E53D9E9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8615" y="2336439"/>
              <a:ext cx="576489" cy="768652"/>
            </a:xfrm>
            <a:prstGeom prst="rect">
              <a:avLst/>
            </a:prstGeom>
            <a:grpFill/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63113C7-D649-8FA4-386A-608B2C58686E}"/>
              </a:ext>
            </a:extLst>
          </p:cNvPr>
          <p:cNvSpPr txBox="1"/>
          <p:nvPr/>
        </p:nvSpPr>
        <p:spPr>
          <a:xfrm>
            <a:off x="8265327" y="2137961"/>
            <a:ext cx="1746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기존 앱</a:t>
            </a:r>
            <a:endParaRPr lang="en-US" sz="28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63598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50D92-3298-90FB-30E9-1A285C36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FBA818-DD27-34EC-CD19-92DD0AD48A3A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지능형 앱 개발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32855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8B82-31FC-1969-2215-A774D2AF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B5C37F-304E-E1CA-7396-E3CECE923EFF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지능형 앱 개발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소개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59916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E5C4-FAEA-BF80-E0FD-B536DE29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F6A2C7-2CC5-313A-F3C6-2125E8F0B031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지능형 앱 개발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플러그인 통합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82614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FBE1-E555-2F05-01A9-6DE1F2D7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D9B256-C20A-086C-F14E-834F46805B8E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지능형 앱 개발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플러그인 통합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에이전트 통합</a:t>
            </a:r>
            <a:endParaRPr lang="en-AU" altLang="ko-KR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30969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9F3C5-7187-D489-70BB-18B64A503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F60318-A59F-2300-E793-74993E8D6164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활용한 지능형 앱 개발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소개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플러그인 통합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에이전트 통합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Semantic Kernel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</a:t>
            </a:r>
            <a:r>
              <a:rPr lang="en-US" altLang="ko-KR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RAG </a:t>
            </a: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모니터링 구현</a:t>
            </a:r>
          </a:p>
        </p:txBody>
      </p:sp>
    </p:spTree>
    <p:extLst>
      <p:ext uri="{BB962C8B-B14F-4D97-AF65-F5344CB8AC3E}">
        <p14:creationId xmlns:p14="http://schemas.microsoft.com/office/powerpoint/2010/main" val="13619917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FDF5A-E610-A592-AB85-423CDAF6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/>
          <a:lstStyle/>
          <a:p>
            <a:pPr algn="r"/>
            <a:r>
              <a:rPr lang="en-AU" sz="80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543023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>
                <a:ea typeface="+mj-lt"/>
                <a:cs typeface="+mj-lt"/>
              </a:rPr>
              <a:t>Semantic Kernel Workshop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948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3733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9A83-5977-B886-497C-DD7CB3277856}"/>
              </a:ext>
            </a:extLst>
          </p:cNvPr>
          <p:cNvSpPr txBox="1"/>
          <p:nvPr/>
        </p:nvSpPr>
        <p:spPr>
          <a:xfrm>
            <a:off x="2469204" y="2813447"/>
            <a:ext cx="725359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AU" sz="8000" err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61D1-8DD7-8CE1-F679-2FD5DBE7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4239B-19D4-6224-C14A-F40C071C126B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지능형 앱의 핵심 요소</a:t>
            </a:r>
          </a:p>
        </p:txBody>
      </p:sp>
    </p:spTree>
    <p:extLst>
      <p:ext uri="{BB962C8B-B14F-4D97-AF65-F5344CB8AC3E}">
        <p14:creationId xmlns:p14="http://schemas.microsoft.com/office/powerpoint/2010/main" val="18946904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997553-664A-BB63-B581-CBFA2A9B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691" y="1530212"/>
            <a:ext cx="3480897" cy="4078287"/>
            <a:chOff x="584691" y="2017713"/>
            <a:chExt cx="3480897" cy="3534370"/>
          </a:xfrm>
          <a:solidFill>
            <a:srgbClr val="F5F3F6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3" name="Rounded Rectangle 9">
              <a:extLst>
                <a:ext uri="{FF2B5EF4-FFF2-40B4-BE49-F238E27FC236}">
                  <a16:creationId xmlns:a16="http://schemas.microsoft.com/office/drawing/2014/main" id="{36852054-75B6-C9F0-7164-0AD94870F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pic>
          <p:nvPicPr>
            <p:cNvPr id="4" name="Picture 52" descr="Dark pattern: Plus dots">
              <a:extLst>
                <a:ext uri="{FF2B5EF4-FFF2-40B4-BE49-F238E27FC236}">
                  <a16:creationId xmlns:a16="http://schemas.microsoft.com/office/drawing/2014/main" id="{F7D548A9-5971-C020-74DA-B1056F64F01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effectLst/>
          </p:spPr>
        </p:pic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3DBE5335-3FA2-55EC-E987-EBB987B48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</p:grpSp>
      <p:sp>
        <p:nvSpPr>
          <p:cNvPr id="6" name="Rectangle 5" descr="Infrastructure&#10;templates&#10;">
            <a:extLst>
              <a:ext uri="{FF2B5EF4-FFF2-40B4-BE49-F238E27FC236}">
                <a16:creationId xmlns:a16="http://schemas.microsoft.com/office/drawing/2014/main" id="{CD118A45-11E6-A867-6AFA-436AA8FB59E3}"/>
              </a:ext>
            </a:extLst>
          </p:cNvPr>
          <p:cNvSpPr/>
          <p:nvPr/>
        </p:nvSpPr>
        <p:spPr>
          <a:xfrm>
            <a:off x="1225578" y="2105441"/>
            <a:ext cx="2087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사전 학습 모델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7" name="Rectangle 6" descr="&#10;">
            <a:extLst>
              <a:ext uri="{FF2B5EF4-FFF2-40B4-BE49-F238E27FC236}">
                <a16:creationId xmlns:a16="http://schemas.microsoft.com/office/drawing/2014/main" id="{60B8F7EA-5A3A-CFDB-E7D1-E1EFA8DD98AB}"/>
              </a:ext>
            </a:extLst>
          </p:cNvPr>
          <p:cNvSpPr/>
          <p:nvPr/>
        </p:nvSpPr>
        <p:spPr>
          <a:xfrm>
            <a:off x="578322" y="3131099"/>
            <a:ext cx="348726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쉽게 접근할 수 있고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,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커스터마이징 가능하며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신규 또는 기존의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엔</a:t>
            </a:r>
            <a:r>
              <a:rPr kumimoji="0" lang="ko-KR" altLang="en-US" b="0" i="0" u="none" strike="noStrike" kern="1200" cap="none" spc="0" normalizeH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터프라이즈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 애플리케이션과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손쉽게 통합시킬 수 있는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최신의 사전 학습 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AI 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모델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94AA55BD-3465-6931-E37A-0B0ED5C5E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102952" y="1318439"/>
            <a:ext cx="505749" cy="502920"/>
          </a:xfrm>
          <a:custGeom>
            <a:avLst/>
            <a:gdLst>
              <a:gd name="connsiteX0" fmla="*/ 7144 w 161941"/>
              <a:gd name="connsiteY0" fmla="*/ 0 h 138129"/>
              <a:gd name="connsiteX1" fmla="*/ 0 w 161941"/>
              <a:gd name="connsiteY1" fmla="*/ 7144 h 138129"/>
              <a:gd name="connsiteX2" fmla="*/ 7144 w 161941"/>
              <a:gd name="connsiteY2" fmla="*/ 14288 h 138129"/>
              <a:gd name="connsiteX3" fmla="*/ 54769 w 161941"/>
              <a:gd name="connsiteY3" fmla="*/ 14288 h 138129"/>
              <a:gd name="connsiteX4" fmla="*/ 61913 w 161941"/>
              <a:gd name="connsiteY4" fmla="*/ 7144 h 138129"/>
              <a:gd name="connsiteX5" fmla="*/ 54769 w 161941"/>
              <a:gd name="connsiteY5" fmla="*/ 0 h 138129"/>
              <a:gd name="connsiteX6" fmla="*/ 7144 w 161941"/>
              <a:gd name="connsiteY6" fmla="*/ 0 h 138129"/>
              <a:gd name="connsiteX7" fmla="*/ 35719 w 161941"/>
              <a:gd name="connsiteY7" fmla="*/ 28575 h 138129"/>
              <a:gd name="connsiteX8" fmla="*/ 28575 w 161941"/>
              <a:gd name="connsiteY8" fmla="*/ 35719 h 138129"/>
              <a:gd name="connsiteX9" fmla="*/ 35719 w 161941"/>
              <a:gd name="connsiteY9" fmla="*/ 42863 h 138129"/>
              <a:gd name="connsiteX10" fmla="*/ 78581 w 161941"/>
              <a:gd name="connsiteY10" fmla="*/ 42863 h 138129"/>
              <a:gd name="connsiteX11" fmla="*/ 85725 w 161941"/>
              <a:gd name="connsiteY11" fmla="*/ 35719 h 138129"/>
              <a:gd name="connsiteX12" fmla="*/ 78581 w 161941"/>
              <a:gd name="connsiteY12" fmla="*/ 28575 h 138129"/>
              <a:gd name="connsiteX13" fmla="*/ 35719 w 161941"/>
              <a:gd name="connsiteY13" fmla="*/ 28575 h 138129"/>
              <a:gd name="connsiteX14" fmla="*/ 19050 w 161941"/>
              <a:gd name="connsiteY14" fmla="*/ 64294 h 138129"/>
              <a:gd name="connsiteX15" fmla="*/ 26194 w 161941"/>
              <a:gd name="connsiteY15" fmla="*/ 57150 h 138129"/>
              <a:gd name="connsiteX16" fmla="*/ 116681 w 161941"/>
              <a:gd name="connsiteY16" fmla="*/ 57150 h 138129"/>
              <a:gd name="connsiteX17" fmla="*/ 118334 w 161941"/>
              <a:gd name="connsiteY17" fmla="*/ 57342 h 138129"/>
              <a:gd name="connsiteX18" fmla="*/ 104238 w 161941"/>
              <a:gd name="connsiteY18" fmla="*/ 71438 h 138129"/>
              <a:gd name="connsiteX19" fmla="*/ 26194 w 161941"/>
              <a:gd name="connsiteY19" fmla="*/ 71438 h 138129"/>
              <a:gd name="connsiteX20" fmla="*/ 19050 w 161941"/>
              <a:gd name="connsiteY20" fmla="*/ 64294 h 138129"/>
              <a:gd name="connsiteX21" fmla="*/ 78806 w 161941"/>
              <a:gd name="connsiteY21" fmla="*/ 96870 h 138129"/>
              <a:gd name="connsiteX22" fmla="*/ 88120 w 161941"/>
              <a:gd name="connsiteY22" fmla="*/ 87556 h 138129"/>
              <a:gd name="connsiteX23" fmla="*/ 83344 w 161941"/>
              <a:gd name="connsiteY23" fmla="*/ 85725 h 138129"/>
              <a:gd name="connsiteX24" fmla="*/ 7144 w 161941"/>
              <a:gd name="connsiteY24" fmla="*/ 85725 h 138129"/>
              <a:gd name="connsiteX25" fmla="*/ 0 w 161941"/>
              <a:gd name="connsiteY25" fmla="*/ 92869 h 138129"/>
              <a:gd name="connsiteX26" fmla="*/ 7144 w 161941"/>
              <a:gd name="connsiteY26" fmla="*/ 100013 h 138129"/>
              <a:gd name="connsiteX27" fmla="*/ 76067 w 161941"/>
              <a:gd name="connsiteY27" fmla="*/ 100013 h 138129"/>
              <a:gd name="connsiteX28" fmla="*/ 78806 w 161941"/>
              <a:gd name="connsiteY28" fmla="*/ 96870 h 138129"/>
              <a:gd name="connsiteX29" fmla="*/ 100013 w 161941"/>
              <a:gd name="connsiteY29" fmla="*/ 35719 h 138129"/>
              <a:gd name="connsiteX30" fmla="*/ 107156 w 161941"/>
              <a:gd name="connsiteY30" fmla="*/ 28575 h 138129"/>
              <a:gd name="connsiteX31" fmla="*/ 135731 w 161941"/>
              <a:gd name="connsiteY31" fmla="*/ 28575 h 138129"/>
              <a:gd name="connsiteX32" fmla="*/ 142875 w 161941"/>
              <a:gd name="connsiteY32" fmla="*/ 35719 h 138129"/>
              <a:gd name="connsiteX33" fmla="*/ 135731 w 161941"/>
              <a:gd name="connsiteY33" fmla="*/ 42863 h 138129"/>
              <a:gd name="connsiteX34" fmla="*/ 107156 w 161941"/>
              <a:gd name="connsiteY34" fmla="*/ 42863 h 138129"/>
              <a:gd name="connsiteX35" fmla="*/ 100013 w 161941"/>
              <a:gd name="connsiteY35" fmla="*/ 35719 h 138129"/>
              <a:gd name="connsiteX36" fmla="*/ 83344 w 161941"/>
              <a:gd name="connsiteY36" fmla="*/ 0 h 138129"/>
              <a:gd name="connsiteX37" fmla="*/ 76200 w 161941"/>
              <a:gd name="connsiteY37" fmla="*/ 7144 h 138129"/>
              <a:gd name="connsiteX38" fmla="*/ 83344 w 161941"/>
              <a:gd name="connsiteY38" fmla="*/ 14288 h 138129"/>
              <a:gd name="connsiteX39" fmla="*/ 145256 w 161941"/>
              <a:gd name="connsiteY39" fmla="*/ 14288 h 138129"/>
              <a:gd name="connsiteX40" fmla="*/ 152400 w 161941"/>
              <a:gd name="connsiteY40" fmla="*/ 7144 h 138129"/>
              <a:gd name="connsiteX41" fmla="*/ 145256 w 161941"/>
              <a:gd name="connsiteY41" fmla="*/ 0 h 138129"/>
              <a:gd name="connsiteX42" fmla="*/ 83344 w 161941"/>
              <a:gd name="connsiteY42" fmla="*/ 0 h 138129"/>
              <a:gd name="connsiteX43" fmla="*/ 85533 w 161941"/>
              <a:gd name="connsiteY43" fmla="*/ 103605 h 138129"/>
              <a:gd name="connsiteX44" fmla="*/ 131533 w 161941"/>
              <a:gd name="connsiteY44" fmla="*/ 57605 h 138129"/>
              <a:gd name="connsiteX45" fmla="*/ 156724 w 161941"/>
              <a:gd name="connsiteY45" fmla="*/ 57605 h 138129"/>
              <a:gd name="connsiteX46" fmla="*/ 156724 w 161941"/>
              <a:gd name="connsiteY46" fmla="*/ 82797 h 138129"/>
              <a:gd name="connsiteX47" fmla="*/ 110724 w 161941"/>
              <a:gd name="connsiteY47" fmla="*/ 128797 h 138129"/>
              <a:gd name="connsiteX48" fmla="*/ 101002 w 161941"/>
              <a:gd name="connsiteY48" fmla="*/ 134302 h 138129"/>
              <a:gd name="connsiteX49" fmla="*/ 86735 w 161941"/>
              <a:gd name="connsiteY49" fmla="*/ 137869 h 138129"/>
              <a:gd name="connsiteX50" fmla="*/ 76461 w 161941"/>
              <a:gd name="connsiteY50" fmla="*/ 127595 h 138129"/>
              <a:gd name="connsiteX51" fmla="*/ 80027 w 161941"/>
              <a:gd name="connsiteY51" fmla="*/ 113327 h 138129"/>
              <a:gd name="connsiteX52" fmla="*/ 85533 w 161941"/>
              <a:gd name="connsiteY52" fmla="*/ 103605 h 13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1941" h="138129">
                <a:moveTo>
                  <a:pt x="7144" y="0"/>
                </a:moveTo>
                <a:cubicBezTo>
                  <a:pt x="3198" y="0"/>
                  <a:pt x="0" y="3198"/>
                  <a:pt x="0" y="7144"/>
                </a:cubicBezTo>
                <a:cubicBezTo>
                  <a:pt x="0" y="11089"/>
                  <a:pt x="3198" y="14288"/>
                  <a:pt x="7144" y="14288"/>
                </a:cubicBezTo>
                <a:lnTo>
                  <a:pt x="54769" y="14288"/>
                </a:lnTo>
                <a:cubicBezTo>
                  <a:pt x="58714" y="14288"/>
                  <a:pt x="61913" y="11089"/>
                  <a:pt x="61913" y="7144"/>
                </a:cubicBezTo>
                <a:cubicBezTo>
                  <a:pt x="61913" y="3198"/>
                  <a:pt x="58714" y="0"/>
                  <a:pt x="54769" y="0"/>
                </a:cubicBezTo>
                <a:lnTo>
                  <a:pt x="7144" y="0"/>
                </a:lnTo>
                <a:close/>
                <a:moveTo>
                  <a:pt x="35719" y="28575"/>
                </a:moveTo>
                <a:cubicBezTo>
                  <a:pt x="31773" y="28575"/>
                  <a:pt x="28575" y="31773"/>
                  <a:pt x="28575" y="35719"/>
                </a:cubicBezTo>
                <a:cubicBezTo>
                  <a:pt x="28575" y="39664"/>
                  <a:pt x="31773" y="42863"/>
                  <a:pt x="35719" y="42863"/>
                </a:cubicBezTo>
                <a:lnTo>
                  <a:pt x="78581" y="42863"/>
                </a:lnTo>
                <a:cubicBezTo>
                  <a:pt x="82527" y="42863"/>
                  <a:pt x="85725" y="39664"/>
                  <a:pt x="85725" y="35719"/>
                </a:cubicBezTo>
                <a:cubicBezTo>
                  <a:pt x="85725" y="31773"/>
                  <a:pt x="82527" y="28575"/>
                  <a:pt x="78581" y="28575"/>
                </a:cubicBezTo>
                <a:lnTo>
                  <a:pt x="35719" y="28575"/>
                </a:lnTo>
                <a:close/>
                <a:moveTo>
                  <a:pt x="19050" y="64294"/>
                </a:moveTo>
                <a:cubicBezTo>
                  <a:pt x="19050" y="60348"/>
                  <a:pt x="22248" y="57150"/>
                  <a:pt x="26194" y="57150"/>
                </a:cubicBezTo>
                <a:lnTo>
                  <a:pt x="116681" y="57150"/>
                </a:lnTo>
                <a:cubicBezTo>
                  <a:pt x="117250" y="57150"/>
                  <a:pt x="117803" y="57217"/>
                  <a:pt x="118334" y="57342"/>
                </a:cubicBezTo>
                <a:lnTo>
                  <a:pt x="104238" y="71438"/>
                </a:lnTo>
                <a:lnTo>
                  <a:pt x="26194" y="71438"/>
                </a:lnTo>
                <a:cubicBezTo>
                  <a:pt x="22248" y="71438"/>
                  <a:pt x="19050" y="68239"/>
                  <a:pt x="19050" y="64294"/>
                </a:cubicBezTo>
                <a:close/>
                <a:moveTo>
                  <a:pt x="78806" y="96870"/>
                </a:moveTo>
                <a:lnTo>
                  <a:pt x="88120" y="87556"/>
                </a:lnTo>
                <a:cubicBezTo>
                  <a:pt x="86854" y="86417"/>
                  <a:pt x="85180" y="85725"/>
                  <a:pt x="83344" y="85725"/>
                </a:cubicBezTo>
                <a:lnTo>
                  <a:pt x="7144" y="85725"/>
                </a:lnTo>
                <a:cubicBezTo>
                  <a:pt x="3198" y="85725"/>
                  <a:pt x="0" y="88924"/>
                  <a:pt x="0" y="92869"/>
                </a:cubicBezTo>
                <a:cubicBezTo>
                  <a:pt x="0" y="96814"/>
                  <a:pt x="3198" y="100013"/>
                  <a:pt x="7144" y="100013"/>
                </a:cubicBezTo>
                <a:lnTo>
                  <a:pt x="76067" y="100013"/>
                </a:lnTo>
                <a:cubicBezTo>
                  <a:pt x="76904" y="98908"/>
                  <a:pt x="77818" y="97857"/>
                  <a:pt x="78806" y="96870"/>
                </a:cubicBezTo>
                <a:close/>
                <a:moveTo>
                  <a:pt x="100013" y="35719"/>
                </a:moveTo>
                <a:cubicBezTo>
                  <a:pt x="100013" y="31773"/>
                  <a:pt x="103211" y="28575"/>
                  <a:pt x="107156" y="28575"/>
                </a:cubicBezTo>
                <a:lnTo>
                  <a:pt x="135731" y="28575"/>
                </a:lnTo>
                <a:cubicBezTo>
                  <a:pt x="139677" y="28575"/>
                  <a:pt x="142875" y="31773"/>
                  <a:pt x="142875" y="35719"/>
                </a:cubicBezTo>
                <a:cubicBezTo>
                  <a:pt x="142875" y="39664"/>
                  <a:pt x="139677" y="42863"/>
                  <a:pt x="135731" y="42863"/>
                </a:cubicBezTo>
                <a:lnTo>
                  <a:pt x="107156" y="42863"/>
                </a:lnTo>
                <a:cubicBezTo>
                  <a:pt x="103211" y="42863"/>
                  <a:pt x="100013" y="39664"/>
                  <a:pt x="100013" y="35719"/>
                </a:cubicBezTo>
                <a:close/>
                <a:moveTo>
                  <a:pt x="83344" y="0"/>
                </a:moveTo>
                <a:cubicBezTo>
                  <a:pt x="79399" y="0"/>
                  <a:pt x="76200" y="3198"/>
                  <a:pt x="76200" y="7144"/>
                </a:cubicBezTo>
                <a:cubicBezTo>
                  <a:pt x="76200" y="11089"/>
                  <a:pt x="79399" y="14288"/>
                  <a:pt x="83344" y="14288"/>
                </a:cubicBezTo>
                <a:lnTo>
                  <a:pt x="145256" y="14288"/>
                </a:lnTo>
                <a:cubicBezTo>
                  <a:pt x="149202" y="14288"/>
                  <a:pt x="152400" y="11089"/>
                  <a:pt x="152400" y="7144"/>
                </a:cubicBezTo>
                <a:cubicBezTo>
                  <a:pt x="152400" y="3198"/>
                  <a:pt x="149202" y="0"/>
                  <a:pt x="145256" y="0"/>
                </a:cubicBezTo>
                <a:lnTo>
                  <a:pt x="83344" y="0"/>
                </a:lnTo>
                <a:close/>
                <a:moveTo>
                  <a:pt x="85533" y="103605"/>
                </a:moveTo>
                <a:lnTo>
                  <a:pt x="131533" y="57605"/>
                </a:lnTo>
                <a:cubicBezTo>
                  <a:pt x="138489" y="50648"/>
                  <a:pt x="149768" y="50648"/>
                  <a:pt x="156724" y="57605"/>
                </a:cubicBezTo>
                <a:cubicBezTo>
                  <a:pt x="163680" y="64561"/>
                  <a:pt x="163680" y="75840"/>
                  <a:pt x="156724" y="82797"/>
                </a:cubicBezTo>
                <a:lnTo>
                  <a:pt x="110724" y="128797"/>
                </a:lnTo>
                <a:cubicBezTo>
                  <a:pt x="108042" y="131479"/>
                  <a:pt x="104682" y="133381"/>
                  <a:pt x="101002" y="134302"/>
                </a:cubicBezTo>
                <a:lnTo>
                  <a:pt x="86735" y="137869"/>
                </a:lnTo>
                <a:cubicBezTo>
                  <a:pt x="80530" y="139419"/>
                  <a:pt x="74909" y="133800"/>
                  <a:pt x="76461" y="127595"/>
                </a:cubicBezTo>
                <a:lnTo>
                  <a:pt x="80027" y="113327"/>
                </a:lnTo>
                <a:cubicBezTo>
                  <a:pt x="80947" y="109648"/>
                  <a:pt x="82850" y="106288"/>
                  <a:pt x="85533" y="103605"/>
                </a:cubicBezTo>
                <a:close/>
              </a:path>
            </a:pathLst>
          </a:custGeom>
          <a:solidFill>
            <a:srgbClr val="8660C5"/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67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08827-6FD5-8575-3CA4-1B1575CD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B95D51-FADA-04DF-C56E-DD2C632F8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691" y="1530212"/>
            <a:ext cx="3480897" cy="4078287"/>
            <a:chOff x="584691" y="2017713"/>
            <a:chExt cx="3480897" cy="3534370"/>
          </a:xfrm>
          <a:solidFill>
            <a:schemeClr val="tx1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3" name="Rounded Rectangle 9">
              <a:extLst>
                <a:ext uri="{FF2B5EF4-FFF2-40B4-BE49-F238E27FC236}">
                  <a16:creationId xmlns:a16="http://schemas.microsoft.com/office/drawing/2014/main" id="{2868DE41-4ADD-7268-66AE-7DDFA94E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  <p:pic>
          <p:nvPicPr>
            <p:cNvPr id="4" name="Picture 52" descr="Dark pattern: Plus dots">
              <a:extLst>
                <a:ext uri="{FF2B5EF4-FFF2-40B4-BE49-F238E27FC236}">
                  <a16:creationId xmlns:a16="http://schemas.microsoft.com/office/drawing/2014/main" id="{CE7FA255-4DCC-0455-6216-82FFB0BB9A16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effectLst/>
          </p:spPr>
        </p:pic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AF0F200D-CF68-B050-1D6D-348E8648B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endParaRPr>
            </a:p>
          </p:txBody>
        </p:sp>
      </p:grpSp>
      <p:sp>
        <p:nvSpPr>
          <p:cNvPr id="6" name="Rectangle 5" descr="Infrastructure&#10;templates&#10;">
            <a:extLst>
              <a:ext uri="{FF2B5EF4-FFF2-40B4-BE49-F238E27FC236}">
                <a16:creationId xmlns:a16="http://schemas.microsoft.com/office/drawing/2014/main" id="{A25FF64C-A843-25D8-3FC4-D182E8A39A2A}"/>
              </a:ext>
            </a:extLst>
          </p:cNvPr>
          <p:cNvSpPr/>
          <p:nvPr/>
        </p:nvSpPr>
        <p:spPr>
          <a:xfrm>
            <a:off x="1225578" y="2105441"/>
            <a:ext cx="2087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사전 학습 모델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7" name="Rectangle 6" descr="&#10;">
            <a:extLst>
              <a:ext uri="{FF2B5EF4-FFF2-40B4-BE49-F238E27FC236}">
                <a16:creationId xmlns:a16="http://schemas.microsoft.com/office/drawing/2014/main" id="{34B5312D-367F-DA8F-ED0E-400205B87B72}"/>
              </a:ext>
            </a:extLst>
          </p:cNvPr>
          <p:cNvSpPr/>
          <p:nvPr/>
        </p:nvSpPr>
        <p:spPr>
          <a:xfrm>
            <a:off x="578322" y="3131099"/>
            <a:ext cx="3487266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쉽게 접근할 수 있고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,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커스터마이징 가능하며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신규 또는 기존의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>
                    <a:alpha val="30000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엔</a:t>
            </a:r>
            <a:r>
              <a:rPr kumimoji="0" lang="ko-KR" altLang="en-US" b="0" i="0" u="none" strike="noStrike" kern="1200" cap="none" spc="0" normalizeH="0" noProof="0" err="1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터프라이즈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 애플리케이션과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손쉽게 통합시킬 수 있는</a:t>
            </a:r>
            <a:b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최신의 사전 학습 </a:t>
            </a:r>
            <a:r>
              <a:rPr kumimoji="0" lang="en-US" altLang="ko-KR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AI </a:t>
            </a:r>
            <a:r>
              <a:rPr kumimoji="0" lang="ko-KR" altLang="en-US" b="0" i="0" u="none" strike="noStrike" kern="1200" cap="none" spc="0" normalizeH="0" noProof="0">
                <a:ln>
                  <a:noFill/>
                </a:ln>
                <a:solidFill>
                  <a:srgbClr val="000000">
                    <a:alpha val="30000"/>
                  </a:srgbClr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모델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>
                  <a:alpha val="30000"/>
                </a:srgbClr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F534AA-BEFC-C89B-5E1B-970C5CF3D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56591" y="1530212"/>
            <a:ext cx="3480897" cy="4074451"/>
            <a:chOff x="584691" y="2017713"/>
            <a:chExt cx="3480897" cy="3534370"/>
          </a:xfrm>
          <a:solidFill>
            <a:schemeClr val="tx1"/>
          </a:solidFill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grpSpPr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1A253D50-B86B-B05B-8258-13188AB47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660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52" descr="Dark pattern: Plus dots">
              <a:extLst>
                <a:ext uri="{FF2B5EF4-FFF2-40B4-BE49-F238E27FC236}">
                  <a16:creationId xmlns:a16="http://schemas.microsoft.com/office/drawing/2014/main" id="{2F04C945-3F62-EC81-62A4-9E048BE5ED05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866" t="4223" r="4866" b="4223"/>
            <a:stretch/>
          </p:blipFill>
          <p:spPr>
            <a:xfrm>
              <a:off x="584691" y="2018301"/>
              <a:ext cx="3480897" cy="3530459"/>
            </a:xfrm>
            <a:prstGeom prst="roundRect">
              <a:avLst>
                <a:gd name="adj" fmla="val 6521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914681E9-AFF0-D723-8DF8-C21FD995A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91" y="2017713"/>
              <a:ext cx="3480897" cy="3534370"/>
            </a:xfrm>
            <a:prstGeom prst="roundRect">
              <a:avLst>
                <a:gd name="adj" fmla="val 6537"/>
              </a:avLst>
            </a:prstGeom>
            <a:grp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12" name="Rectangle 11" descr="&#10;">
            <a:extLst>
              <a:ext uri="{FF2B5EF4-FFF2-40B4-BE49-F238E27FC236}">
                <a16:creationId xmlns:a16="http://schemas.microsoft.com/office/drawing/2014/main" id="{7C8D0907-E00E-C4E2-BC96-73FB855D8C81}"/>
              </a:ext>
            </a:extLst>
          </p:cNvPr>
          <p:cNvSpPr/>
          <p:nvPr/>
        </p:nvSpPr>
        <p:spPr>
          <a:xfrm>
            <a:off x="4968272" y="2105441"/>
            <a:ext cx="22580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Segoe UI Semibold"/>
              </a:rPr>
              <a:t>확장성 및 고성능</a:t>
            </a:r>
            <a:endParaRPr kumimoji="0" lang="en-US" sz="2400" b="1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E21D7F-D7E6-38E1-129F-D59F3C9D269B}"/>
              </a:ext>
            </a:extLst>
          </p:cNvPr>
          <p:cNvSpPr/>
          <p:nvPr/>
        </p:nvSpPr>
        <p:spPr>
          <a:xfrm>
            <a:off x="4357084" y="3131099"/>
            <a:ext cx="3480404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다양한 출처에서 나오는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대용량의 비정형 데이터를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실시간으로 처리할 수 있는 능력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앱의 상황에 따라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안정적인 성능을 유지한 채</a:t>
            </a:r>
            <a:br>
              <a:rPr lang="en-US" altLang="ko-KR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</a:br>
            <a:r>
              <a:rPr lang="ko-KR" altLang="en-US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Segoe UI Semibold"/>
              </a:rPr>
              <a:t>확장할 수 있는 애플리케이션 플랫폼</a:t>
            </a:r>
            <a:endParaRPr kumimoji="0" lang="en-US" b="0" i="0" u="none" strike="noStrike" kern="1200" cap="none" spc="0" normalizeH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Segoe UI Semibold"/>
            </a:endParaRPr>
          </a:p>
        </p:txBody>
      </p:sp>
      <p:sp>
        <p:nvSpPr>
          <p:cNvPr id="14" name="Graphic 134">
            <a:extLst>
              <a:ext uri="{FF2B5EF4-FFF2-40B4-BE49-F238E27FC236}">
                <a16:creationId xmlns:a16="http://schemas.microsoft.com/office/drawing/2014/main" id="{AE7C219C-0B97-1516-BDCC-4C8E9E2A9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51590" y="1299875"/>
            <a:ext cx="488819" cy="493776"/>
          </a:xfrm>
          <a:custGeom>
            <a:avLst/>
            <a:gdLst>
              <a:gd name="connsiteX0" fmla="*/ 286860 w 354356"/>
              <a:gd name="connsiteY0" fmla="*/ 193998 h 354307"/>
              <a:gd name="connsiteX1" fmla="*/ 298918 w 354356"/>
              <a:gd name="connsiteY1" fmla="*/ 164469 h 354307"/>
              <a:gd name="connsiteX2" fmla="*/ 185615 w 354356"/>
              <a:gd name="connsiteY2" fmla="*/ 164469 h 354307"/>
              <a:gd name="connsiteX3" fmla="*/ 156086 w 354356"/>
              <a:gd name="connsiteY3" fmla="*/ 134939 h 354307"/>
              <a:gd name="connsiteX4" fmla="*/ 156086 w 354356"/>
              <a:gd name="connsiteY4" fmla="*/ 0 h 354307"/>
              <a:gd name="connsiteX5" fmla="*/ 0 w 354356"/>
              <a:gd name="connsiteY5" fmla="*/ 160250 h 354307"/>
              <a:gd name="connsiteX6" fmla="*/ 151867 w 354356"/>
              <a:gd name="connsiteY6" fmla="*/ 320335 h 354307"/>
              <a:gd name="connsiteX7" fmla="*/ 151867 w 354356"/>
              <a:gd name="connsiteY7" fmla="*/ 295243 h 354307"/>
              <a:gd name="connsiteX8" fmla="*/ 194052 w 354356"/>
              <a:gd name="connsiteY8" fmla="*/ 253058 h 354307"/>
              <a:gd name="connsiteX9" fmla="*/ 219364 w 354356"/>
              <a:gd name="connsiteY9" fmla="*/ 261491 h 354307"/>
              <a:gd name="connsiteX10" fmla="*/ 219364 w 354356"/>
              <a:gd name="connsiteY10" fmla="*/ 244621 h 354307"/>
              <a:gd name="connsiteX11" fmla="*/ 261549 w 354356"/>
              <a:gd name="connsiteY11" fmla="*/ 202435 h 354307"/>
              <a:gd name="connsiteX12" fmla="*/ 286860 w 354356"/>
              <a:gd name="connsiteY12" fmla="*/ 210869 h 354307"/>
              <a:gd name="connsiteX13" fmla="*/ 286860 w 354356"/>
              <a:gd name="connsiteY13" fmla="*/ 193998 h 354307"/>
              <a:gd name="connsiteX14" fmla="*/ 181397 w 354356"/>
              <a:gd name="connsiteY14" fmla="*/ 1321 h 354307"/>
              <a:gd name="connsiteX15" fmla="*/ 181397 w 354356"/>
              <a:gd name="connsiteY15" fmla="*/ 134939 h 354307"/>
              <a:gd name="connsiteX16" fmla="*/ 185615 w 354356"/>
              <a:gd name="connsiteY16" fmla="*/ 139157 h 354307"/>
              <a:gd name="connsiteX17" fmla="*/ 319233 w 354356"/>
              <a:gd name="connsiteY17" fmla="*/ 139157 h 354307"/>
              <a:gd name="connsiteX18" fmla="*/ 181397 w 354356"/>
              <a:gd name="connsiteY18" fmla="*/ 1321 h 354307"/>
              <a:gd name="connsiteX19" fmla="*/ 329045 w 354356"/>
              <a:gd name="connsiteY19" fmla="*/ 168692 h 354307"/>
              <a:gd name="connsiteX20" fmla="*/ 303734 w 354356"/>
              <a:gd name="connsiteY20" fmla="*/ 194003 h 354307"/>
              <a:gd name="connsiteX21" fmla="*/ 303734 w 354356"/>
              <a:gd name="connsiteY21" fmla="*/ 328996 h 354307"/>
              <a:gd name="connsiteX22" fmla="*/ 329045 w 354356"/>
              <a:gd name="connsiteY22" fmla="*/ 354308 h 354307"/>
              <a:gd name="connsiteX23" fmla="*/ 354357 w 354356"/>
              <a:gd name="connsiteY23" fmla="*/ 328996 h 354307"/>
              <a:gd name="connsiteX24" fmla="*/ 354357 w 354356"/>
              <a:gd name="connsiteY24" fmla="*/ 194003 h 354307"/>
              <a:gd name="connsiteX25" fmla="*/ 329045 w 354356"/>
              <a:gd name="connsiteY25" fmla="*/ 168692 h 354307"/>
              <a:gd name="connsiteX26" fmla="*/ 194052 w 354356"/>
              <a:gd name="connsiteY26" fmla="*/ 269937 h 354307"/>
              <a:gd name="connsiteX27" fmla="*/ 168741 w 354356"/>
              <a:gd name="connsiteY27" fmla="*/ 295248 h 354307"/>
              <a:gd name="connsiteX28" fmla="*/ 168741 w 354356"/>
              <a:gd name="connsiteY28" fmla="*/ 328996 h 354307"/>
              <a:gd name="connsiteX29" fmla="*/ 194052 w 354356"/>
              <a:gd name="connsiteY29" fmla="*/ 354308 h 354307"/>
              <a:gd name="connsiteX30" fmla="*/ 219364 w 354356"/>
              <a:gd name="connsiteY30" fmla="*/ 328996 h 354307"/>
              <a:gd name="connsiteX31" fmla="*/ 219364 w 354356"/>
              <a:gd name="connsiteY31" fmla="*/ 295248 h 354307"/>
              <a:gd name="connsiteX32" fmla="*/ 194052 w 354356"/>
              <a:gd name="connsiteY32" fmla="*/ 269937 h 354307"/>
              <a:gd name="connsiteX33" fmla="*/ 236238 w 354356"/>
              <a:gd name="connsiteY33" fmla="*/ 244626 h 354307"/>
              <a:gd name="connsiteX34" fmla="*/ 261549 w 354356"/>
              <a:gd name="connsiteY34" fmla="*/ 219315 h 354307"/>
              <a:gd name="connsiteX35" fmla="*/ 286860 w 354356"/>
              <a:gd name="connsiteY35" fmla="*/ 244626 h 354307"/>
              <a:gd name="connsiteX36" fmla="*/ 286860 w 354356"/>
              <a:gd name="connsiteY36" fmla="*/ 328996 h 354307"/>
              <a:gd name="connsiteX37" fmla="*/ 261549 w 354356"/>
              <a:gd name="connsiteY37" fmla="*/ 354308 h 354307"/>
              <a:gd name="connsiteX38" fmla="*/ 236238 w 354356"/>
              <a:gd name="connsiteY38" fmla="*/ 328996 h 354307"/>
              <a:gd name="connsiteX39" fmla="*/ 236238 w 354356"/>
              <a:gd name="connsiteY39" fmla="*/ 244626 h 35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54356" h="354307">
                <a:moveTo>
                  <a:pt x="286860" y="193998"/>
                </a:moveTo>
                <a:cubicBezTo>
                  <a:pt x="286860" y="182500"/>
                  <a:pt x="291460" y="172077"/>
                  <a:pt x="298918" y="164469"/>
                </a:cubicBezTo>
                <a:lnTo>
                  <a:pt x="185615" y="164469"/>
                </a:lnTo>
                <a:cubicBezTo>
                  <a:pt x="169307" y="164469"/>
                  <a:pt x="156086" y="151248"/>
                  <a:pt x="156086" y="134939"/>
                </a:cubicBezTo>
                <a:lnTo>
                  <a:pt x="156086" y="0"/>
                </a:lnTo>
                <a:cubicBezTo>
                  <a:pt x="69502" y="2237"/>
                  <a:pt x="0" y="73127"/>
                  <a:pt x="0" y="160250"/>
                </a:cubicBezTo>
                <a:cubicBezTo>
                  <a:pt x="0" y="245954"/>
                  <a:pt x="67256" y="315948"/>
                  <a:pt x="151867" y="320335"/>
                </a:cubicBezTo>
                <a:lnTo>
                  <a:pt x="151867" y="295243"/>
                </a:lnTo>
                <a:cubicBezTo>
                  <a:pt x="151867" y="271945"/>
                  <a:pt x="170754" y="253058"/>
                  <a:pt x="194052" y="253058"/>
                </a:cubicBezTo>
                <a:cubicBezTo>
                  <a:pt x="203549" y="253058"/>
                  <a:pt x="212314" y="256196"/>
                  <a:pt x="219364" y="261491"/>
                </a:cubicBezTo>
                <a:lnTo>
                  <a:pt x="219364" y="244621"/>
                </a:lnTo>
                <a:cubicBezTo>
                  <a:pt x="219364" y="221323"/>
                  <a:pt x="238251" y="202435"/>
                  <a:pt x="261549" y="202435"/>
                </a:cubicBezTo>
                <a:cubicBezTo>
                  <a:pt x="271046" y="202435"/>
                  <a:pt x="279810" y="205574"/>
                  <a:pt x="286860" y="210869"/>
                </a:cubicBezTo>
                <a:lnTo>
                  <a:pt x="286860" y="193998"/>
                </a:lnTo>
                <a:close/>
                <a:moveTo>
                  <a:pt x="181397" y="1321"/>
                </a:moveTo>
                <a:lnTo>
                  <a:pt x="181397" y="134939"/>
                </a:lnTo>
                <a:cubicBezTo>
                  <a:pt x="181397" y="137269"/>
                  <a:pt x="183285" y="139157"/>
                  <a:pt x="185615" y="139157"/>
                </a:cubicBezTo>
                <a:lnTo>
                  <a:pt x="319233" y="139157"/>
                </a:lnTo>
                <a:cubicBezTo>
                  <a:pt x="309814" y="67494"/>
                  <a:pt x="253060" y="10740"/>
                  <a:pt x="181397" y="1321"/>
                </a:cubicBezTo>
                <a:close/>
                <a:moveTo>
                  <a:pt x="329045" y="168692"/>
                </a:moveTo>
                <a:cubicBezTo>
                  <a:pt x="315067" y="168692"/>
                  <a:pt x="303734" y="180023"/>
                  <a:pt x="303734" y="194003"/>
                </a:cubicBezTo>
                <a:lnTo>
                  <a:pt x="303734" y="328996"/>
                </a:lnTo>
                <a:cubicBezTo>
                  <a:pt x="303734" y="342975"/>
                  <a:pt x="315067" y="354308"/>
                  <a:pt x="329045" y="354308"/>
                </a:cubicBezTo>
                <a:cubicBezTo>
                  <a:pt x="343024" y="354308"/>
                  <a:pt x="354357" y="342975"/>
                  <a:pt x="354357" y="328996"/>
                </a:cubicBezTo>
                <a:lnTo>
                  <a:pt x="354357" y="194003"/>
                </a:lnTo>
                <a:cubicBezTo>
                  <a:pt x="354357" y="180023"/>
                  <a:pt x="343024" y="168692"/>
                  <a:pt x="329045" y="168692"/>
                </a:cubicBezTo>
                <a:close/>
                <a:moveTo>
                  <a:pt x="194052" y="269937"/>
                </a:moveTo>
                <a:cubicBezTo>
                  <a:pt x="180074" y="269937"/>
                  <a:pt x="168741" y="281270"/>
                  <a:pt x="168741" y="295248"/>
                </a:cubicBezTo>
                <a:lnTo>
                  <a:pt x="168741" y="328996"/>
                </a:lnTo>
                <a:cubicBezTo>
                  <a:pt x="168741" y="342975"/>
                  <a:pt x="180074" y="354308"/>
                  <a:pt x="194052" y="354308"/>
                </a:cubicBezTo>
                <a:cubicBezTo>
                  <a:pt x="208031" y="354308"/>
                  <a:pt x="219364" y="342975"/>
                  <a:pt x="219364" y="328996"/>
                </a:cubicBezTo>
                <a:lnTo>
                  <a:pt x="219364" y="295248"/>
                </a:lnTo>
                <a:cubicBezTo>
                  <a:pt x="219364" y="281270"/>
                  <a:pt x="208031" y="269937"/>
                  <a:pt x="194052" y="269937"/>
                </a:cubicBezTo>
                <a:close/>
                <a:moveTo>
                  <a:pt x="236238" y="244626"/>
                </a:moveTo>
                <a:cubicBezTo>
                  <a:pt x="236238" y="230645"/>
                  <a:pt x="247570" y="219315"/>
                  <a:pt x="261549" y="219315"/>
                </a:cubicBezTo>
                <a:cubicBezTo>
                  <a:pt x="275527" y="219315"/>
                  <a:pt x="286860" y="230645"/>
                  <a:pt x="286860" y="244626"/>
                </a:cubicBezTo>
                <a:lnTo>
                  <a:pt x="286860" y="328996"/>
                </a:lnTo>
                <a:cubicBezTo>
                  <a:pt x="286860" y="342975"/>
                  <a:pt x="275527" y="354308"/>
                  <a:pt x="261549" y="354308"/>
                </a:cubicBezTo>
                <a:cubicBezTo>
                  <a:pt x="247570" y="354308"/>
                  <a:pt x="236238" y="342975"/>
                  <a:pt x="236238" y="328996"/>
                </a:cubicBezTo>
                <a:lnTo>
                  <a:pt x="236238" y="244626"/>
                </a:lnTo>
                <a:close/>
              </a:path>
            </a:pathLst>
          </a:custGeom>
          <a:solidFill>
            <a:srgbClr val="8660C5"/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Graphic 22">
            <a:extLst>
              <a:ext uri="{FF2B5EF4-FFF2-40B4-BE49-F238E27FC236}">
                <a16:creationId xmlns:a16="http://schemas.microsoft.com/office/drawing/2014/main" id="{17F455BA-61B6-8994-FC96-0E0B2837C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102952" y="1318439"/>
            <a:ext cx="505749" cy="502920"/>
          </a:xfrm>
          <a:custGeom>
            <a:avLst/>
            <a:gdLst>
              <a:gd name="connsiteX0" fmla="*/ 7144 w 161941"/>
              <a:gd name="connsiteY0" fmla="*/ 0 h 138129"/>
              <a:gd name="connsiteX1" fmla="*/ 0 w 161941"/>
              <a:gd name="connsiteY1" fmla="*/ 7144 h 138129"/>
              <a:gd name="connsiteX2" fmla="*/ 7144 w 161941"/>
              <a:gd name="connsiteY2" fmla="*/ 14288 h 138129"/>
              <a:gd name="connsiteX3" fmla="*/ 54769 w 161941"/>
              <a:gd name="connsiteY3" fmla="*/ 14288 h 138129"/>
              <a:gd name="connsiteX4" fmla="*/ 61913 w 161941"/>
              <a:gd name="connsiteY4" fmla="*/ 7144 h 138129"/>
              <a:gd name="connsiteX5" fmla="*/ 54769 w 161941"/>
              <a:gd name="connsiteY5" fmla="*/ 0 h 138129"/>
              <a:gd name="connsiteX6" fmla="*/ 7144 w 161941"/>
              <a:gd name="connsiteY6" fmla="*/ 0 h 138129"/>
              <a:gd name="connsiteX7" fmla="*/ 35719 w 161941"/>
              <a:gd name="connsiteY7" fmla="*/ 28575 h 138129"/>
              <a:gd name="connsiteX8" fmla="*/ 28575 w 161941"/>
              <a:gd name="connsiteY8" fmla="*/ 35719 h 138129"/>
              <a:gd name="connsiteX9" fmla="*/ 35719 w 161941"/>
              <a:gd name="connsiteY9" fmla="*/ 42863 h 138129"/>
              <a:gd name="connsiteX10" fmla="*/ 78581 w 161941"/>
              <a:gd name="connsiteY10" fmla="*/ 42863 h 138129"/>
              <a:gd name="connsiteX11" fmla="*/ 85725 w 161941"/>
              <a:gd name="connsiteY11" fmla="*/ 35719 h 138129"/>
              <a:gd name="connsiteX12" fmla="*/ 78581 w 161941"/>
              <a:gd name="connsiteY12" fmla="*/ 28575 h 138129"/>
              <a:gd name="connsiteX13" fmla="*/ 35719 w 161941"/>
              <a:gd name="connsiteY13" fmla="*/ 28575 h 138129"/>
              <a:gd name="connsiteX14" fmla="*/ 19050 w 161941"/>
              <a:gd name="connsiteY14" fmla="*/ 64294 h 138129"/>
              <a:gd name="connsiteX15" fmla="*/ 26194 w 161941"/>
              <a:gd name="connsiteY15" fmla="*/ 57150 h 138129"/>
              <a:gd name="connsiteX16" fmla="*/ 116681 w 161941"/>
              <a:gd name="connsiteY16" fmla="*/ 57150 h 138129"/>
              <a:gd name="connsiteX17" fmla="*/ 118334 w 161941"/>
              <a:gd name="connsiteY17" fmla="*/ 57342 h 138129"/>
              <a:gd name="connsiteX18" fmla="*/ 104238 w 161941"/>
              <a:gd name="connsiteY18" fmla="*/ 71438 h 138129"/>
              <a:gd name="connsiteX19" fmla="*/ 26194 w 161941"/>
              <a:gd name="connsiteY19" fmla="*/ 71438 h 138129"/>
              <a:gd name="connsiteX20" fmla="*/ 19050 w 161941"/>
              <a:gd name="connsiteY20" fmla="*/ 64294 h 138129"/>
              <a:gd name="connsiteX21" fmla="*/ 78806 w 161941"/>
              <a:gd name="connsiteY21" fmla="*/ 96870 h 138129"/>
              <a:gd name="connsiteX22" fmla="*/ 88120 w 161941"/>
              <a:gd name="connsiteY22" fmla="*/ 87556 h 138129"/>
              <a:gd name="connsiteX23" fmla="*/ 83344 w 161941"/>
              <a:gd name="connsiteY23" fmla="*/ 85725 h 138129"/>
              <a:gd name="connsiteX24" fmla="*/ 7144 w 161941"/>
              <a:gd name="connsiteY24" fmla="*/ 85725 h 138129"/>
              <a:gd name="connsiteX25" fmla="*/ 0 w 161941"/>
              <a:gd name="connsiteY25" fmla="*/ 92869 h 138129"/>
              <a:gd name="connsiteX26" fmla="*/ 7144 w 161941"/>
              <a:gd name="connsiteY26" fmla="*/ 100013 h 138129"/>
              <a:gd name="connsiteX27" fmla="*/ 76067 w 161941"/>
              <a:gd name="connsiteY27" fmla="*/ 100013 h 138129"/>
              <a:gd name="connsiteX28" fmla="*/ 78806 w 161941"/>
              <a:gd name="connsiteY28" fmla="*/ 96870 h 138129"/>
              <a:gd name="connsiteX29" fmla="*/ 100013 w 161941"/>
              <a:gd name="connsiteY29" fmla="*/ 35719 h 138129"/>
              <a:gd name="connsiteX30" fmla="*/ 107156 w 161941"/>
              <a:gd name="connsiteY30" fmla="*/ 28575 h 138129"/>
              <a:gd name="connsiteX31" fmla="*/ 135731 w 161941"/>
              <a:gd name="connsiteY31" fmla="*/ 28575 h 138129"/>
              <a:gd name="connsiteX32" fmla="*/ 142875 w 161941"/>
              <a:gd name="connsiteY32" fmla="*/ 35719 h 138129"/>
              <a:gd name="connsiteX33" fmla="*/ 135731 w 161941"/>
              <a:gd name="connsiteY33" fmla="*/ 42863 h 138129"/>
              <a:gd name="connsiteX34" fmla="*/ 107156 w 161941"/>
              <a:gd name="connsiteY34" fmla="*/ 42863 h 138129"/>
              <a:gd name="connsiteX35" fmla="*/ 100013 w 161941"/>
              <a:gd name="connsiteY35" fmla="*/ 35719 h 138129"/>
              <a:gd name="connsiteX36" fmla="*/ 83344 w 161941"/>
              <a:gd name="connsiteY36" fmla="*/ 0 h 138129"/>
              <a:gd name="connsiteX37" fmla="*/ 76200 w 161941"/>
              <a:gd name="connsiteY37" fmla="*/ 7144 h 138129"/>
              <a:gd name="connsiteX38" fmla="*/ 83344 w 161941"/>
              <a:gd name="connsiteY38" fmla="*/ 14288 h 138129"/>
              <a:gd name="connsiteX39" fmla="*/ 145256 w 161941"/>
              <a:gd name="connsiteY39" fmla="*/ 14288 h 138129"/>
              <a:gd name="connsiteX40" fmla="*/ 152400 w 161941"/>
              <a:gd name="connsiteY40" fmla="*/ 7144 h 138129"/>
              <a:gd name="connsiteX41" fmla="*/ 145256 w 161941"/>
              <a:gd name="connsiteY41" fmla="*/ 0 h 138129"/>
              <a:gd name="connsiteX42" fmla="*/ 83344 w 161941"/>
              <a:gd name="connsiteY42" fmla="*/ 0 h 138129"/>
              <a:gd name="connsiteX43" fmla="*/ 85533 w 161941"/>
              <a:gd name="connsiteY43" fmla="*/ 103605 h 138129"/>
              <a:gd name="connsiteX44" fmla="*/ 131533 w 161941"/>
              <a:gd name="connsiteY44" fmla="*/ 57605 h 138129"/>
              <a:gd name="connsiteX45" fmla="*/ 156724 w 161941"/>
              <a:gd name="connsiteY45" fmla="*/ 57605 h 138129"/>
              <a:gd name="connsiteX46" fmla="*/ 156724 w 161941"/>
              <a:gd name="connsiteY46" fmla="*/ 82797 h 138129"/>
              <a:gd name="connsiteX47" fmla="*/ 110724 w 161941"/>
              <a:gd name="connsiteY47" fmla="*/ 128797 h 138129"/>
              <a:gd name="connsiteX48" fmla="*/ 101002 w 161941"/>
              <a:gd name="connsiteY48" fmla="*/ 134302 h 138129"/>
              <a:gd name="connsiteX49" fmla="*/ 86735 w 161941"/>
              <a:gd name="connsiteY49" fmla="*/ 137869 h 138129"/>
              <a:gd name="connsiteX50" fmla="*/ 76461 w 161941"/>
              <a:gd name="connsiteY50" fmla="*/ 127595 h 138129"/>
              <a:gd name="connsiteX51" fmla="*/ 80027 w 161941"/>
              <a:gd name="connsiteY51" fmla="*/ 113327 h 138129"/>
              <a:gd name="connsiteX52" fmla="*/ 85533 w 161941"/>
              <a:gd name="connsiteY52" fmla="*/ 103605 h 13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61941" h="138129">
                <a:moveTo>
                  <a:pt x="7144" y="0"/>
                </a:moveTo>
                <a:cubicBezTo>
                  <a:pt x="3198" y="0"/>
                  <a:pt x="0" y="3198"/>
                  <a:pt x="0" y="7144"/>
                </a:cubicBezTo>
                <a:cubicBezTo>
                  <a:pt x="0" y="11089"/>
                  <a:pt x="3198" y="14288"/>
                  <a:pt x="7144" y="14288"/>
                </a:cubicBezTo>
                <a:lnTo>
                  <a:pt x="54769" y="14288"/>
                </a:lnTo>
                <a:cubicBezTo>
                  <a:pt x="58714" y="14288"/>
                  <a:pt x="61913" y="11089"/>
                  <a:pt x="61913" y="7144"/>
                </a:cubicBezTo>
                <a:cubicBezTo>
                  <a:pt x="61913" y="3198"/>
                  <a:pt x="58714" y="0"/>
                  <a:pt x="54769" y="0"/>
                </a:cubicBezTo>
                <a:lnTo>
                  <a:pt x="7144" y="0"/>
                </a:lnTo>
                <a:close/>
                <a:moveTo>
                  <a:pt x="35719" y="28575"/>
                </a:moveTo>
                <a:cubicBezTo>
                  <a:pt x="31773" y="28575"/>
                  <a:pt x="28575" y="31773"/>
                  <a:pt x="28575" y="35719"/>
                </a:cubicBezTo>
                <a:cubicBezTo>
                  <a:pt x="28575" y="39664"/>
                  <a:pt x="31773" y="42863"/>
                  <a:pt x="35719" y="42863"/>
                </a:cubicBezTo>
                <a:lnTo>
                  <a:pt x="78581" y="42863"/>
                </a:lnTo>
                <a:cubicBezTo>
                  <a:pt x="82527" y="42863"/>
                  <a:pt x="85725" y="39664"/>
                  <a:pt x="85725" y="35719"/>
                </a:cubicBezTo>
                <a:cubicBezTo>
                  <a:pt x="85725" y="31773"/>
                  <a:pt x="82527" y="28575"/>
                  <a:pt x="78581" y="28575"/>
                </a:cubicBezTo>
                <a:lnTo>
                  <a:pt x="35719" y="28575"/>
                </a:lnTo>
                <a:close/>
                <a:moveTo>
                  <a:pt x="19050" y="64294"/>
                </a:moveTo>
                <a:cubicBezTo>
                  <a:pt x="19050" y="60348"/>
                  <a:pt x="22248" y="57150"/>
                  <a:pt x="26194" y="57150"/>
                </a:cubicBezTo>
                <a:lnTo>
                  <a:pt x="116681" y="57150"/>
                </a:lnTo>
                <a:cubicBezTo>
                  <a:pt x="117250" y="57150"/>
                  <a:pt x="117803" y="57217"/>
                  <a:pt x="118334" y="57342"/>
                </a:cubicBezTo>
                <a:lnTo>
                  <a:pt x="104238" y="71438"/>
                </a:lnTo>
                <a:lnTo>
                  <a:pt x="26194" y="71438"/>
                </a:lnTo>
                <a:cubicBezTo>
                  <a:pt x="22248" y="71438"/>
                  <a:pt x="19050" y="68239"/>
                  <a:pt x="19050" y="64294"/>
                </a:cubicBezTo>
                <a:close/>
                <a:moveTo>
                  <a:pt x="78806" y="96870"/>
                </a:moveTo>
                <a:lnTo>
                  <a:pt x="88120" y="87556"/>
                </a:lnTo>
                <a:cubicBezTo>
                  <a:pt x="86854" y="86417"/>
                  <a:pt x="85180" y="85725"/>
                  <a:pt x="83344" y="85725"/>
                </a:cubicBezTo>
                <a:lnTo>
                  <a:pt x="7144" y="85725"/>
                </a:lnTo>
                <a:cubicBezTo>
                  <a:pt x="3198" y="85725"/>
                  <a:pt x="0" y="88924"/>
                  <a:pt x="0" y="92869"/>
                </a:cubicBezTo>
                <a:cubicBezTo>
                  <a:pt x="0" y="96814"/>
                  <a:pt x="3198" y="100013"/>
                  <a:pt x="7144" y="100013"/>
                </a:cubicBezTo>
                <a:lnTo>
                  <a:pt x="76067" y="100013"/>
                </a:lnTo>
                <a:cubicBezTo>
                  <a:pt x="76904" y="98908"/>
                  <a:pt x="77818" y="97857"/>
                  <a:pt x="78806" y="96870"/>
                </a:cubicBezTo>
                <a:close/>
                <a:moveTo>
                  <a:pt x="100013" y="35719"/>
                </a:moveTo>
                <a:cubicBezTo>
                  <a:pt x="100013" y="31773"/>
                  <a:pt x="103211" y="28575"/>
                  <a:pt x="107156" y="28575"/>
                </a:cubicBezTo>
                <a:lnTo>
                  <a:pt x="135731" y="28575"/>
                </a:lnTo>
                <a:cubicBezTo>
                  <a:pt x="139677" y="28575"/>
                  <a:pt x="142875" y="31773"/>
                  <a:pt x="142875" y="35719"/>
                </a:cubicBezTo>
                <a:cubicBezTo>
                  <a:pt x="142875" y="39664"/>
                  <a:pt x="139677" y="42863"/>
                  <a:pt x="135731" y="42863"/>
                </a:cubicBezTo>
                <a:lnTo>
                  <a:pt x="107156" y="42863"/>
                </a:lnTo>
                <a:cubicBezTo>
                  <a:pt x="103211" y="42863"/>
                  <a:pt x="100013" y="39664"/>
                  <a:pt x="100013" y="35719"/>
                </a:cubicBezTo>
                <a:close/>
                <a:moveTo>
                  <a:pt x="83344" y="0"/>
                </a:moveTo>
                <a:cubicBezTo>
                  <a:pt x="79399" y="0"/>
                  <a:pt x="76200" y="3198"/>
                  <a:pt x="76200" y="7144"/>
                </a:cubicBezTo>
                <a:cubicBezTo>
                  <a:pt x="76200" y="11089"/>
                  <a:pt x="79399" y="14288"/>
                  <a:pt x="83344" y="14288"/>
                </a:cubicBezTo>
                <a:lnTo>
                  <a:pt x="145256" y="14288"/>
                </a:lnTo>
                <a:cubicBezTo>
                  <a:pt x="149202" y="14288"/>
                  <a:pt x="152400" y="11089"/>
                  <a:pt x="152400" y="7144"/>
                </a:cubicBezTo>
                <a:cubicBezTo>
                  <a:pt x="152400" y="3198"/>
                  <a:pt x="149202" y="0"/>
                  <a:pt x="145256" y="0"/>
                </a:cubicBezTo>
                <a:lnTo>
                  <a:pt x="83344" y="0"/>
                </a:lnTo>
                <a:close/>
                <a:moveTo>
                  <a:pt x="85533" y="103605"/>
                </a:moveTo>
                <a:lnTo>
                  <a:pt x="131533" y="57605"/>
                </a:lnTo>
                <a:cubicBezTo>
                  <a:pt x="138489" y="50648"/>
                  <a:pt x="149768" y="50648"/>
                  <a:pt x="156724" y="57605"/>
                </a:cubicBezTo>
                <a:cubicBezTo>
                  <a:pt x="163680" y="64561"/>
                  <a:pt x="163680" y="75840"/>
                  <a:pt x="156724" y="82797"/>
                </a:cubicBezTo>
                <a:lnTo>
                  <a:pt x="110724" y="128797"/>
                </a:lnTo>
                <a:cubicBezTo>
                  <a:pt x="108042" y="131479"/>
                  <a:pt x="104682" y="133381"/>
                  <a:pt x="101002" y="134302"/>
                </a:cubicBezTo>
                <a:lnTo>
                  <a:pt x="86735" y="137869"/>
                </a:lnTo>
                <a:cubicBezTo>
                  <a:pt x="80530" y="139419"/>
                  <a:pt x="74909" y="133800"/>
                  <a:pt x="76461" y="127595"/>
                </a:cubicBezTo>
                <a:lnTo>
                  <a:pt x="80027" y="113327"/>
                </a:lnTo>
                <a:cubicBezTo>
                  <a:pt x="80947" y="109648"/>
                  <a:pt x="82850" y="106288"/>
                  <a:pt x="85533" y="103605"/>
                </a:cubicBezTo>
                <a:close/>
              </a:path>
            </a:pathLst>
          </a:custGeom>
          <a:solidFill>
            <a:srgbClr val="8660C5">
              <a:alpha val="30000"/>
            </a:srgbClr>
          </a:solidFill>
          <a:ln>
            <a:solidFill>
              <a:schemeClr val="bg1"/>
            </a:solidFill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652" rIns="0" bIns="46630" anchor="ctr" anchorCtr="0">
            <a:spAutoFit/>
          </a:bodyPr>
          <a:lstStyle/>
          <a:p>
            <a:pPr marL="0" marR="0" lvl="0" indent="0" algn="ctr" defTabSz="9325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1" i="0" u="none" strike="noStrike" kern="0" cap="none" spc="0" normalizeH="0" baseline="0" noProof="0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1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80832C1F-E082-45FE-8D95-4D501AE495E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E5E340B4-A45D-471E-85C3-F0DBDFE9B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67</Slides>
  <Notes>18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Microsoft AI Tour 16:9 Template Light</vt:lpstr>
      <vt:lpstr>Microsoft AI Tour 16:9 Template Dark</vt:lpstr>
      <vt:lpstr>Semantic Kernel Workshop</vt:lpstr>
      <vt:lpstr>학습목표</vt:lpstr>
      <vt:lpstr>AI를 활용한 지능형 앱 개발</vt:lpstr>
      <vt:lpstr>기존 앱 + LLM = AI 앱 (지능형 앱)</vt:lpstr>
      <vt:lpstr>기존 앱 + LLM = AI 앱</vt:lpstr>
      <vt:lpstr>기존 앱 + LLM = AI 앱 (지능형 앱)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Kernel이란?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#1: Semantic Kernel에 다양한 LLM 연결하기</vt:lpstr>
      <vt:lpstr>PowerPoint Presentation</vt:lpstr>
      <vt:lpstr>Semantic Kernel 플러그인</vt:lpstr>
      <vt:lpstr>PowerPoint Presentation</vt:lpstr>
      <vt:lpstr>PowerPoint Presentation</vt:lpstr>
      <vt:lpstr>PowerPoint Presentation</vt:lpstr>
      <vt:lpstr>PowerPoint Presentation</vt:lpstr>
      <vt:lpstr>DEMO #2: Semantic Kernel에 플러그인 추가하기</vt:lpstr>
      <vt:lpstr>PowerPoint Presentation</vt:lpstr>
      <vt:lpstr>Semantic Kernel 에이전트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#3: Semantic Kernel에 에이전트 추가하기</vt:lpstr>
      <vt:lpstr>PowerPoint Presentation</vt:lpstr>
      <vt:lpstr>Semantic Kernel RAG 확장 및 모니터링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#4: Semantic Kernel RAG 확장 및 모니터링</vt:lpstr>
      <vt:lpstr>PowerPoint Presentation</vt:lpstr>
      <vt:lpstr>마무리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Semantic Kernel Workshop</vt:lpstr>
      <vt:lpstr>Logo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2025-02-09T04:54:25Z</dcterms:created>
  <dcterms:modified xsi:type="dcterms:W3CDTF">2025-02-09T05:03:45Z</dcterms:modified>
</cp:coreProperties>
</file>